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56" r:id="rId3"/>
    <p:sldId id="257" r:id="rId4"/>
    <p:sldId id="258" r:id="rId5"/>
    <p:sldId id="259" r:id="rId6"/>
    <p:sldId id="260" r:id="rId7"/>
    <p:sldId id="261" r:id="rId8"/>
    <p:sldId id="262" r:id="rId9"/>
    <p:sldId id="263" r:id="rId1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103" d="100"/>
          <a:sy n="103" d="100"/>
        </p:scale>
        <p:origin x="114" y="6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1279708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1672859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397392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69196" y="216006"/>
            <a:ext cx="8586569" cy="819217"/>
          </a:xfrm>
        </p:spPr>
        <p:txBody>
          <a:bodyPr/>
          <a:lstStyle/>
          <a:p>
            <a:r>
              <a:rPr lang="ja-JP" altLang="en-US" dirty="0"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2090475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480579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257715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3304257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299084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3458326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1964885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A03C8D9-72D0-421E-A164-AE668A09EABB}" type="datetimeFigureOut">
              <a:rPr kumimoji="1" lang="ja-JP" altLang="en-US" smtClean="0"/>
              <a:t>2015/7/21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13480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96" y="196128"/>
            <a:ext cx="8586569" cy="819217"/>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269195" y="1242391"/>
            <a:ext cx="8586569" cy="5113960"/>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3C8D9-72D0-421E-A164-AE668A09EABB}" type="datetimeFigureOut">
              <a:rPr kumimoji="1" lang="ja-JP" altLang="en-US" smtClean="0"/>
              <a:t>2015/7/21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60649-567D-496B-8AF6-2FD2B042E9D6}" type="slidenum">
              <a:rPr kumimoji="1" lang="ja-JP" altLang="en-US" smtClean="0"/>
              <a:t>‹#›</a:t>
            </a:fld>
            <a:endParaRPr kumimoji="1" lang="ja-JP" altLang="en-US"/>
          </a:p>
        </p:txBody>
      </p:sp>
    </p:spTree>
    <p:extLst>
      <p:ext uri="{BB962C8B-B14F-4D97-AF65-F5344CB8AC3E}">
        <p14:creationId xmlns:p14="http://schemas.microsoft.com/office/powerpoint/2010/main" val="358131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HGP創英ﾌﾟﾚｾﾞﾝｽEB" panose="02020800000000000000" pitchFamily="18" charset="-128"/>
          <a:ea typeface="HGP創英ﾌﾟﾚｾﾞﾝｽEB" panose="020208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HGPｺﾞｼｯｸM" panose="020B0600000000000000" pitchFamily="50" charset="-128"/>
          <a:ea typeface="HGPｺﾞｼｯｸM" panose="020B06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HGPｺﾞｼｯｸM" panose="020B0600000000000000" pitchFamily="50" charset="-128"/>
          <a:ea typeface="HGPｺﾞｼｯｸM" panose="020B06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HGPｺﾞｼｯｸM" panose="020B0600000000000000" pitchFamily="50" charset="-128"/>
          <a:ea typeface="HGPｺﾞｼｯｸM" panose="020B06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PｺﾞｼｯｸM" panose="020B0600000000000000" pitchFamily="50" charset="-128"/>
          <a:ea typeface="HGPｺﾞｼｯｸM" panose="020B06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PｺﾞｼｯｸM" panose="020B0600000000000000" pitchFamily="50" charset="-128"/>
          <a:ea typeface="HGPｺﾞｼｯｸM" panose="020B06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6.jpeg"/><Relationship Id="rId18" Type="http://schemas.openxmlformats.org/officeDocument/2006/relationships/image" Target="../media/image21.png"/><Relationship Id="rId3" Type="http://schemas.openxmlformats.org/officeDocument/2006/relationships/video" Target="../media/media1.mp4"/><Relationship Id="rId21" Type="http://schemas.openxmlformats.org/officeDocument/2006/relationships/image" Target="../media/image24.png"/><Relationship Id="rId7" Type="http://schemas.openxmlformats.org/officeDocument/2006/relationships/image" Target="../media/image12.jpeg"/><Relationship Id="rId12" Type="http://schemas.openxmlformats.org/officeDocument/2006/relationships/image" Target="../media/image9.png"/><Relationship Id="rId17" Type="http://schemas.openxmlformats.org/officeDocument/2006/relationships/image" Target="../media/image20.png"/><Relationship Id="rId2" Type="http://schemas.microsoft.com/office/2007/relationships/media" Target="../media/media1.mp4"/><Relationship Id="rId16" Type="http://schemas.openxmlformats.org/officeDocument/2006/relationships/image" Target="../media/image19.emf"/><Relationship Id="rId20" Type="http://schemas.openxmlformats.org/officeDocument/2006/relationships/image" Target="../media/image23.png"/><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oleObject" Target="../embeddings/oleObject1.bin"/><Relationship Id="rId5" Type="http://schemas.openxmlformats.org/officeDocument/2006/relationships/image" Target="../media/image10.png"/><Relationship Id="rId15" Type="http://schemas.openxmlformats.org/officeDocument/2006/relationships/image" Target="../media/image18.emf"/><Relationship Id="rId23" Type="http://schemas.openxmlformats.org/officeDocument/2006/relationships/image" Target="../media/image26.jpeg"/><Relationship Id="rId10" Type="http://schemas.openxmlformats.org/officeDocument/2006/relationships/image" Target="../media/image15.png"/><Relationship Id="rId19"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14.jpeg"/><Relationship Id="rId14" Type="http://schemas.openxmlformats.org/officeDocument/2006/relationships/image" Target="../media/image17.jpeg"/><Relationship Id="rId22"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jpeg"/><Relationship Id="rId7" Type="http://schemas.openxmlformats.org/officeDocument/2006/relationships/image" Target="../media/image37.wmf"/><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jpe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jpeg"/><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wdp"/><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jpeg"/><Relationship Id="rId4" Type="http://schemas.openxmlformats.org/officeDocument/2006/relationships/image" Target="../media/image49.jpe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emf"/><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emf"/><Relationship Id="rId9" Type="http://schemas.openxmlformats.org/officeDocument/2006/relationships/image" Target="../media/image62.jpeg"/></Relationships>
</file>

<file path=ppt/slides/_rels/slide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69195" y="216006"/>
            <a:ext cx="8586568" cy="8176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rad="101600">
              <a:schemeClr val="accent1">
                <a:satMod val="175000"/>
                <a:alpha val="40000"/>
              </a:schemeClr>
            </a:glow>
            <a:outerShdw blurRad="25400" dist="20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0949" dirty="0">
              <a:latin typeface="HGP創英ﾌﾟﾚｾﾞﾝｽEB" panose="02020800000000000000" pitchFamily="18" charset="-128"/>
              <a:ea typeface="HGP創英ﾌﾟﾚｾﾞﾝｽEB" panose="02020800000000000000" pitchFamily="18" charset="-128"/>
            </a:endParaRPr>
          </a:p>
        </p:txBody>
      </p:sp>
      <p:sp>
        <p:nvSpPr>
          <p:cNvPr id="2" name="タイトル 1"/>
          <p:cNvSpPr>
            <a:spLocks noGrp="1"/>
          </p:cNvSpPr>
          <p:nvPr>
            <p:ph type="title"/>
          </p:nvPr>
        </p:nvSpPr>
        <p:spPr/>
        <p:txBody>
          <a:bodyPr/>
          <a:lstStyle/>
          <a:p>
            <a:r>
              <a:rPr lang="ja-JP" altLang="en-US" dirty="0" smtClean="0"/>
              <a:t>知能・材料コース紹介</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生産技術，ロボット・知能化技術により，製造業の新しい需要・変革に対応できる人材を育てます．</a:t>
            </a:r>
            <a:endParaRPr kumimoji="1" lang="ja-JP" altLang="en-US" dirty="0"/>
          </a:p>
        </p:txBody>
      </p:sp>
      <p:sp>
        <p:nvSpPr>
          <p:cNvPr id="9" name="角丸四角形 8"/>
          <p:cNvSpPr/>
          <p:nvPr/>
        </p:nvSpPr>
        <p:spPr>
          <a:xfrm>
            <a:off x="2493918" y="2459131"/>
            <a:ext cx="3860230" cy="1844233"/>
          </a:xfrm>
          <a:prstGeom prst="roundRect">
            <a:avLst>
              <a:gd name="adj" fmla="val 28236"/>
            </a:avLst>
          </a:prstGeom>
          <a:gradFill>
            <a:gsLst>
              <a:gs pos="0">
                <a:schemeClr val="accent1">
                  <a:lumMod val="20000"/>
                  <a:lumOff val="80000"/>
                </a:schemeClr>
              </a:gs>
              <a:gs pos="50000">
                <a:schemeClr val="accent1">
                  <a:lumMod val="60000"/>
                  <a:lumOff val="40000"/>
                </a:schemeClr>
              </a:gs>
              <a:gs pos="100000">
                <a:schemeClr val="accent1">
                  <a:lumMod val="99000"/>
                  <a:satMod val="120000"/>
                  <a:shade val="78000"/>
                </a:schemeClr>
              </a:gs>
            </a:gsLst>
          </a:gradFill>
          <a:effectLst>
            <a:outerShdw blurRad="254000" dist="76200" dir="2700000" algn="tl" rotWithShape="0">
              <a:prstClr val="black"/>
            </a:outerShdw>
          </a:effectLst>
        </p:spPr>
        <p:style>
          <a:lnRef idx="0">
            <a:schemeClr val="accent1"/>
          </a:lnRef>
          <a:fillRef idx="3">
            <a:schemeClr val="accent1"/>
          </a:fillRef>
          <a:effectRef idx="3">
            <a:schemeClr val="accent1"/>
          </a:effectRef>
          <a:fontRef idx="minor">
            <a:schemeClr val="lt1"/>
          </a:fontRef>
        </p:style>
        <p:txBody>
          <a:bodyPr rtlCol="0" anchor="ctr"/>
          <a:lstStyle/>
          <a:p>
            <a:pPr lvl="0" algn="ctr"/>
            <a:r>
              <a:rPr lang="en-US" altLang="ja-JP" sz="4000" dirty="0">
                <a:solidFill>
                  <a:prstClr val="black"/>
                </a:solidFill>
                <a:ea typeface="HGP創英ﾌﾟﾚｾﾞﾝｽEB" panose="02020800000000000000" pitchFamily="18" charset="-128"/>
              </a:rPr>
              <a:t>Mi2:</a:t>
            </a:r>
            <a:r>
              <a:rPr lang="ja-JP" altLang="en-US" sz="4000" dirty="0">
                <a:solidFill>
                  <a:prstClr val="black"/>
                </a:solidFill>
                <a:ea typeface="HGP創英ﾌﾟﾚｾﾞﾝｽEB" panose="02020800000000000000" pitchFamily="18" charset="-128"/>
              </a:rPr>
              <a:t>ロボット・</a:t>
            </a:r>
            <a:r>
              <a:rPr lang="en-US" altLang="ja-JP" sz="4000" dirty="0">
                <a:solidFill>
                  <a:prstClr val="black"/>
                </a:solidFill>
                <a:ea typeface="HGP創英ﾌﾟﾚｾﾞﾝｽEB" panose="02020800000000000000" pitchFamily="18" charset="-128"/>
              </a:rPr>
              <a:t/>
            </a:r>
            <a:br>
              <a:rPr lang="en-US" altLang="ja-JP" sz="4000" dirty="0">
                <a:solidFill>
                  <a:prstClr val="black"/>
                </a:solidFill>
                <a:ea typeface="HGP創英ﾌﾟﾚｾﾞﾝｽEB" panose="02020800000000000000" pitchFamily="18" charset="-128"/>
              </a:rPr>
            </a:br>
            <a:r>
              <a:rPr lang="ja-JP" altLang="en-US" sz="4000" dirty="0">
                <a:solidFill>
                  <a:prstClr val="black"/>
                </a:solidFill>
                <a:ea typeface="HGP創英ﾌﾟﾚｾﾞﾝｽEB" panose="02020800000000000000" pitchFamily="18" charset="-128"/>
              </a:rPr>
              <a:t>計測情報</a:t>
            </a:r>
          </a:p>
          <a:p>
            <a:pPr algn="ctr"/>
            <a:endParaRPr kumimoji="1" lang="ja-JP" altLang="en-US" dirty="0"/>
          </a:p>
        </p:txBody>
      </p:sp>
      <p:sp>
        <p:nvSpPr>
          <p:cNvPr id="10" name="角丸四角形 9"/>
          <p:cNvSpPr/>
          <p:nvPr/>
        </p:nvSpPr>
        <p:spPr>
          <a:xfrm>
            <a:off x="427816" y="4512118"/>
            <a:ext cx="3860230" cy="1844233"/>
          </a:xfrm>
          <a:prstGeom prst="roundRect">
            <a:avLst>
              <a:gd name="adj" fmla="val 28236"/>
            </a:avLst>
          </a:prstGeom>
          <a:gradFill>
            <a:gsLst>
              <a:gs pos="0">
                <a:schemeClr val="accent1">
                  <a:lumMod val="20000"/>
                  <a:lumOff val="80000"/>
                </a:schemeClr>
              </a:gs>
              <a:gs pos="50000">
                <a:schemeClr val="accent1">
                  <a:lumMod val="60000"/>
                  <a:lumOff val="40000"/>
                </a:schemeClr>
              </a:gs>
              <a:gs pos="100000">
                <a:schemeClr val="accent1">
                  <a:lumMod val="99000"/>
                  <a:satMod val="120000"/>
                  <a:shade val="78000"/>
                </a:schemeClr>
              </a:gs>
            </a:gsLst>
          </a:gradFill>
          <a:effectLst>
            <a:outerShdw blurRad="254000" dist="76200" dir="2700000" algn="tl" rotWithShape="0">
              <a:prstClr val="black"/>
            </a:outerShdw>
          </a:effectLst>
        </p:spPr>
        <p:style>
          <a:lnRef idx="0">
            <a:schemeClr val="accent1"/>
          </a:lnRef>
          <a:fillRef idx="3">
            <a:schemeClr val="accent1"/>
          </a:fillRef>
          <a:effectRef idx="3">
            <a:schemeClr val="accent1"/>
          </a:effectRef>
          <a:fontRef idx="minor">
            <a:schemeClr val="lt1"/>
          </a:fontRef>
        </p:style>
        <p:txBody>
          <a:bodyPr rtlCol="0" anchor="ctr"/>
          <a:lstStyle/>
          <a:p>
            <a:pPr lvl="0" algn="ctr"/>
            <a:r>
              <a:rPr lang="en-US" altLang="ja-JP" sz="4000" dirty="0">
                <a:solidFill>
                  <a:prstClr val="black"/>
                </a:solidFill>
                <a:ea typeface="HGP創英ﾌﾟﾚｾﾞﾝｽEB" panose="02020800000000000000" pitchFamily="18" charset="-128"/>
              </a:rPr>
              <a:t>Mi1:</a:t>
            </a:r>
            <a:r>
              <a:rPr lang="ja-JP" altLang="en-US" sz="4000" dirty="0">
                <a:solidFill>
                  <a:prstClr val="black"/>
                </a:solidFill>
                <a:ea typeface="HGP創英ﾌﾟﾚｾﾞﾝｽEB" panose="02020800000000000000" pitchFamily="18" charset="-128"/>
              </a:rPr>
              <a:t>材料解析</a:t>
            </a:r>
            <a:r>
              <a:rPr lang="en-US" altLang="ja-JP" sz="4000" dirty="0">
                <a:solidFill>
                  <a:prstClr val="black"/>
                </a:solidFill>
                <a:ea typeface="HGP創英ﾌﾟﾚｾﾞﾝｽEB" panose="02020800000000000000" pitchFamily="18" charset="-128"/>
              </a:rPr>
              <a:t> </a:t>
            </a:r>
            <a:endParaRPr lang="ja-JP" altLang="en-US" sz="4000" dirty="0">
              <a:solidFill>
                <a:prstClr val="black"/>
              </a:solidFill>
              <a:ea typeface="HGP創英ﾌﾟﾚｾﾞﾝｽEB" panose="02020800000000000000" pitchFamily="18" charset="-128"/>
            </a:endParaRPr>
          </a:p>
        </p:txBody>
      </p:sp>
      <p:sp>
        <p:nvSpPr>
          <p:cNvPr id="11" name="角丸四角形 10"/>
          <p:cNvSpPr/>
          <p:nvPr/>
        </p:nvSpPr>
        <p:spPr>
          <a:xfrm>
            <a:off x="4774553" y="4512118"/>
            <a:ext cx="3860230" cy="1844233"/>
          </a:xfrm>
          <a:prstGeom prst="roundRect">
            <a:avLst>
              <a:gd name="adj" fmla="val 28236"/>
            </a:avLst>
          </a:prstGeom>
          <a:gradFill>
            <a:gsLst>
              <a:gs pos="0">
                <a:schemeClr val="accent1">
                  <a:lumMod val="20000"/>
                  <a:lumOff val="80000"/>
                </a:schemeClr>
              </a:gs>
              <a:gs pos="50000">
                <a:schemeClr val="accent1">
                  <a:lumMod val="60000"/>
                  <a:lumOff val="40000"/>
                </a:schemeClr>
              </a:gs>
              <a:gs pos="100000">
                <a:schemeClr val="accent1">
                  <a:lumMod val="99000"/>
                  <a:satMod val="120000"/>
                  <a:shade val="78000"/>
                </a:schemeClr>
              </a:gs>
            </a:gsLst>
          </a:gradFill>
          <a:effectLst>
            <a:outerShdw blurRad="254000" dist="76200" dir="2700000" algn="tl" rotWithShape="0">
              <a:prstClr val="black"/>
            </a:outerShdw>
          </a:effectLst>
        </p:spPr>
        <p:style>
          <a:lnRef idx="0">
            <a:schemeClr val="accent1"/>
          </a:lnRef>
          <a:fillRef idx="3">
            <a:schemeClr val="accent1"/>
          </a:fillRef>
          <a:effectRef idx="3">
            <a:schemeClr val="accent1"/>
          </a:effectRef>
          <a:fontRef idx="minor">
            <a:schemeClr val="lt1"/>
          </a:fontRef>
        </p:style>
        <p:txBody>
          <a:bodyPr rtlCol="0" anchor="ctr"/>
          <a:lstStyle/>
          <a:p>
            <a:pPr lvl="0" algn="ctr"/>
            <a:r>
              <a:rPr lang="en-US" altLang="ja-JP" sz="4000" dirty="0">
                <a:solidFill>
                  <a:prstClr val="black"/>
                </a:solidFill>
                <a:ea typeface="HGP創英ﾌﾟﾚｾﾞﾝｽEB" panose="02020800000000000000" pitchFamily="18" charset="-128"/>
              </a:rPr>
              <a:t>Mi3:</a:t>
            </a:r>
            <a:r>
              <a:rPr lang="ja-JP" altLang="en-US" sz="4000" dirty="0">
                <a:solidFill>
                  <a:prstClr val="black"/>
                </a:solidFill>
                <a:ea typeface="HGP創英ﾌﾟﾚｾﾞﾝｽEB" panose="02020800000000000000" pitchFamily="18" charset="-128"/>
              </a:rPr>
              <a:t>生産加工</a:t>
            </a:r>
            <a:endParaRPr lang="ja-JP" altLang="en-US" sz="4000" dirty="0">
              <a:solidFill>
                <a:prstClr val="black"/>
              </a:solidFill>
              <a:ea typeface="HGP創英ﾌﾟﾚｾﾞﾝｽEB" panose="02020800000000000000" pitchFamily="18" charset="-128"/>
            </a:endParaRPr>
          </a:p>
        </p:txBody>
      </p:sp>
    </p:spTree>
    <p:extLst>
      <p:ext uri="{BB962C8B-B14F-4D97-AF65-F5344CB8AC3E}">
        <p14:creationId xmlns:p14="http://schemas.microsoft.com/office/powerpoint/2010/main" val="2358488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69195" y="494398"/>
            <a:ext cx="8586568" cy="8176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rad="101600">
              <a:schemeClr val="accent1">
                <a:satMod val="175000"/>
                <a:alpha val="40000"/>
              </a:schemeClr>
            </a:glow>
            <a:outerShdw blurRad="25400" dist="20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0949" dirty="0">
              <a:latin typeface="HGP創英ﾌﾟﾚｾﾞﾝｽEB" panose="02020800000000000000" pitchFamily="18" charset="-128"/>
              <a:ea typeface="HGP創英ﾌﾟﾚｾﾞﾝｽEB" panose="02020800000000000000" pitchFamily="18" charset="-128"/>
            </a:endParaRPr>
          </a:p>
        </p:txBody>
      </p:sp>
      <p:sp>
        <p:nvSpPr>
          <p:cNvPr id="6" name="タイトル 5"/>
          <p:cNvSpPr>
            <a:spLocks noGrp="1"/>
          </p:cNvSpPr>
          <p:nvPr>
            <p:ph type="title"/>
          </p:nvPr>
        </p:nvSpPr>
        <p:spPr>
          <a:xfrm>
            <a:off x="269195" y="492436"/>
            <a:ext cx="8586569" cy="819217"/>
          </a:xfrm>
        </p:spPr>
        <p:txBody>
          <a:bodyPr>
            <a:normAutofit/>
          </a:bodyPr>
          <a:lstStyle/>
          <a:p>
            <a:r>
              <a:rPr lang="ja-JP" altLang="en-US" sz="3200" dirty="0" smtClean="0"/>
              <a:t>東郷・島村・藤井研究室</a:t>
            </a:r>
            <a:r>
              <a:rPr lang="en-US" altLang="ja-JP" sz="3200" dirty="0" smtClean="0"/>
              <a:t>【</a:t>
            </a:r>
            <a:r>
              <a:rPr lang="ja-JP" altLang="en-US" sz="3200" dirty="0"/>
              <a:t>材料創製・強度</a:t>
            </a:r>
            <a:r>
              <a:rPr lang="ja-JP" altLang="en-US" sz="3200" dirty="0" smtClean="0"/>
              <a:t>研究室</a:t>
            </a:r>
            <a:r>
              <a:rPr lang="en-US" altLang="ja-JP" sz="3200" dirty="0" smtClean="0"/>
              <a:t>】</a:t>
            </a:r>
            <a:endParaRPr lang="ja-JP" altLang="en-US" sz="3200" dirty="0"/>
          </a:p>
        </p:txBody>
      </p:sp>
      <p:sp>
        <p:nvSpPr>
          <p:cNvPr id="17" name="コンテンツ プレースホルダー 16"/>
          <p:cNvSpPr>
            <a:spLocks noGrp="1"/>
          </p:cNvSpPr>
          <p:nvPr>
            <p:ph idx="1"/>
          </p:nvPr>
        </p:nvSpPr>
        <p:spPr>
          <a:xfrm>
            <a:off x="74460" y="1494315"/>
            <a:ext cx="8863185" cy="1890756"/>
          </a:xfrm>
        </p:spPr>
        <p:txBody>
          <a:bodyPr>
            <a:noAutofit/>
          </a:bodyPr>
          <a:lstStyle/>
          <a:p>
            <a:pPr marL="514350" indent="-514350">
              <a:buFont typeface="+mj-lt"/>
              <a:buAutoNum type="alphaUcParenR"/>
            </a:pPr>
            <a:r>
              <a:rPr lang="ja-JP" altLang="en-US" dirty="0"/>
              <a:t>金属材料，プラスティック，セラミックス，複合</a:t>
            </a:r>
            <a:r>
              <a:rPr lang="ja-JP" altLang="en-US" dirty="0" smtClean="0"/>
              <a:t>材料などの</a:t>
            </a:r>
            <a:r>
              <a:rPr lang="ja-JP" altLang="en-US" dirty="0">
                <a:solidFill>
                  <a:srgbClr val="FF0000"/>
                </a:solidFill>
                <a:effectLst>
                  <a:outerShdw blurRad="38100" dist="38100" dir="2700000" algn="tl">
                    <a:srgbClr val="000000">
                      <a:alpha val="43137"/>
                    </a:srgbClr>
                  </a:outerShdw>
                </a:effectLst>
              </a:rPr>
              <a:t>先進</a:t>
            </a:r>
            <a:r>
              <a:rPr lang="ja-JP" altLang="en-US" dirty="0" smtClean="0">
                <a:solidFill>
                  <a:srgbClr val="FF0000"/>
                </a:solidFill>
                <a:effectLst>
                  <a:outerShdw blurRad="38100" dist="38100" dir="2700000" algn="tl">
                    <a:srgbClr val="000000">
                      <a:alpha val="43137"/>
                    </a:srgbClr>
                  </a:outerShdw>
                </a:effectLst>
              </a:rPr>
              <a:t>機械材料</a:t>
            </a:r>
            <a:r>
              <a:rPr lang="ja-JP" altLang="en-US" dirty="0">
                <a:solidFill>
                  <a:srgbClr val="FF0000"/>
                </a:solidFill>
                <a:effectLst>
                  <a:outerShdw blurRad="38100" dist="38100" dir="2700000" algn="tl">
                    <a:srgbClr val="000000">
                      <a:alpha val="43137"/>
                    </a:srgbClr>
                  </a:outerShdw>
                </a:effectLst>
              </a:rPr>
              <a:t>の変形・損傷・破壊挙動</a:t>
            </a:r>
            <a:r>
              <a:rPr lang="ja-JP" altLang="en-US" dirty="0"/>
              <a:t>に関する研究</a:t>
            </a:r>
          </a:p>
          <a:p>
            <a:pPr marL="514350" indent="-514350">
              <a:buClr>
                <a:schemeClr val="tx1"/>
              </a:buClr>
              <a:buFont typeface="+mj-lt"/>
              <a:buAutoNum type="alphaUcParenR"/>
            </a:pPr>
            <a:r>
              <a:rPr lang="ja-JP" altLang="en-US" dirty="0">
                <a:solidFill>
                  <a:srgbClr val="FF0000"/>
                </a:solidFill>
                <a:effectLst>
                  <a:outerShdw blurRad="38100" dist="38100" dir="2700000" algn="tl">
                    <a:srgbClr val="000000">
                      <a:alpha val="43137"/>
                    </a:srgbClr>
                  </a:outerShdw>
                </a:effectLst>
              </a:rPr>
              <a:t>社会基盤（機械・</a:t>
            </a:r>
            <a:r>
              <a:rPr lang="ja-JP" altLang="en-US" dirty="0" smtClean="0">
                <a:solidFill>
                  <a:srgbClr val="FF0000"/>
                </a:solidFill>
                <a:effectLst>
                  <a:outerShdw blurRad="38100" dist="38100" dir="2700000" algn="tl">
                    <a:srgbClr val="000000">
                      <a:alpha val="43137"/>
                    </a:srgbClr>
                  </a:outerShdw>
                </a:effectLst>
              </a:rPr>
              <a:t>構造）</a:t>
            </a:r>
            <a:r>
              <a:rPr lang="ja-JP" altLang="en-US" dirty="0">
                <a:solidFill>
                  <a:srgbClr val="FF0000"/>
                </a:solidFill>
                <a:effectLst>
                  <a:outerShdw blurRad="38100" dist="38100" dir="2700000" algn="tl">
                    <a:srgbClr val="000000">
                      <a:alpha val="43137"/>
                    </a:srgbClr>
                  </a:outerShdw>
                </a:effectLst>
              </a:rPr>
              <a:t>の安全・安心</a:t>
            </a:r>
            <a:r>
              <a:rPr lang="ja-JP" altLang="en-US" dirty="0"/>
              <a:t>を確保するため</a:t>
            </a:r>
            <a:r>
              <a:rPr lang="ja-JP" altLang="en-US" dirty="0" smtClean="0"/>
              <a:t>の信頼性</a:t>
            </a:r>
            <a:r>
              <a:rPr lang="ja-JP" altLang="en-US" dirty="0"/>
              <a:t>評価・寿命評価に関する</a:t>
            </a:r>
            <a:r>
              <a:rPr lang="ja-JP" altLang="en-US" dirty="0" smtClean="0"/>
              <a:t>研究</a:t>
            </a:r>
            <a:endParaRPr kumimoji="1" lang="ja-JP" altLang="en-US" dirty="0"/>
          </a:p>
        </p:txBody>
      </p:sp>
      <p:sp>
        <p:nvSpPr>
          <p:cNvPr id="20" name="正方形/長方形 19"/>
          <p:cNvSpPr/>
          <p:nvPr/>
        </p:nvSpPr>
        <p:spPr>
          <a:xfrm>
            <a:off x="5463682" y="63364"/>
            <a:ext cx="3538329" cy="4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2400" dirty="0" smtClean="0">
                <a:solidFill>
                  <a:schemeClr val="tx1"/>
                </a:solidFill>
                <a:latin typeface="HGPｺﾞｼｯｸM" panose="020B0600000000000000" pitchFamily="50" charset="-128"/>
                <a:ea typeface="HGPｺﾞｼｯｸM" panose="020B0600000000000000" pitchFamily="50" charset="-128"/>
              </a:rPr>
              <a:t>Mi1</a:t>
            </a:r>
            <a:r>
              <a:rPr kumimoji="1" lang="ja-JP" altLang="en-US" sz="2400" dirty="0" smtClean="0">
                <a:solidFill>
                  <a:schemeClr val="tx1"/>
                </a:solidFill>
                <a:latin typeface="HGPｺﾞｼｯｸM" panose="020B0600000000000000" pitchFamily="50" charset="-128"/>
                <a:ea typeface="HGPｺﾞｼｯｸM" panose="020B0600000000000000" pitchFamily="50" charset="-128"/>
              </a:rPr>
              <a:t>：</a:t>
            </a:r>
            <a:r>
              <a:rPr lang="ja-JP" altLang="en-US" sz="2400" dirty="0" smtClean="0">
                <a:solidFill>
                  <a:schemeClr val="tx1"/>
                </a:solidFill>
                <a:latin typeface="HGPｺﾞｼｯｸM" panose="020B0600000000000000" pitchFamily="50" charset="-128"/>
                <a:ea typeface="HGPｺﾞｼｯｸM" panose="020B0600000000000000" pitchFamily="50" charset="-128"/>
              </a:rPr>
              <a:t>材料解析</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grpSp>
        <p:nvGrpSpPr>
          <p:cNvPr id="9" name="グループ化 8"/>
          <p:cNvGrpSpPr/>
          <p:nvPr/>
        </p:nvGrpSpPr>
        <p:grpSpPr>
          <a:xfrm>
            <a:off x="4401585" y="3583917"/>
            <a:ext cx="1736058" cy="2604746"/>
            <a:chOff x="4721442" y="3446627"/>
            <a:chExt cx="1736058" cy="2604746"/>
          </a:xfrm>
        </p:grpSpPr>
        <p:pic>
          <p:nvPicPr>
            <p:cNvPr id="1030" name="Picture 6" descr="http://engshizuoka.ts.digital-sensation.jp/cmsdesigner/viewimg.php?entryname=teachers&amp;entryid=00159&amp;fileid=00000001&amp;/1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318" y="3446627"/>
              <a:ext cx="1156307" cy="1541743"/>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4988986" y="4939252"/>
              <a:ext cx="1200970" cy="523220"/>
            </a:xfrm>
            <a:prstGeom prst="rect">
              <a:avLst/>
            </a:prstGeom>
            <a:noFill/>
          </p:spPr>
          <p:txBody>
            <a:bodyPr wrap="none" rtlCol="0">
              <a:spAutoFit/>
            </a:bodyPr>
            <a:lstStyle/>
            <a:p>
              <a:r>
                <a:rPr kumimoji="1" lang="ja-JP" altLang="en-US" sz="1400" dirty="0" smtClean="0">
                  <a:latin typeface="HGPｺﾞｼｯｸM" panose="020B0600000000000000" pitchFamily="50" charset="-128"/>
                  <a:ea typeface="HGPｺﾞｼｯｸM" panose="020B0600000000000000" pitchFamily="50" charset="-128"/>
                </a:rPr>
                <a:t>東郷敬一郎</a:t>
              </a:r>
              <a:r>
                <a:rPr lang="ja-JP" altLang="en-US" sz="1400" dirty="0">
                  <a:latin typeface="HGPｺﾞｼｯｸM" panose="020B0600000000000000" pitchFamily="50" charset="-128"/>
                  <a:ea typeface="HGPｺﾞｼｯｸM" panose="020B0600000000000000" pitchFamily="50" charset="-128"/>
                </a:rPr>
                <a:t>　</a:t>
              </a:r>
              <a:endParaRPr lang="en-US" altLang="ja-JP" sz="1400" dirty="0" smtClean="0">
                <a:latin typeface="HGPｺﾞｼｯｸM" panose="020B0600000000000000" pitchFamily="50" charset="-128"/>
                <a:ea typeface="HGPｺﾞｼｯｸM" panose="020B0600000000000000" pitchFamily="50" charset="-128"/>
              </a:endParaRPr>
            </a:p>
            <a:p>
              <a:r>
                <a:rPr lang="ja-JP" altLang="en-US" sz="1400" dirty="0" smtClean="0">
                  <a:latin typeface="HGPｺﾞｼｯｸM" panose="020B0600000000000000" pitchFamily="50" charset="-128"/>
                  <a:ea typeface="HGPｺﾞｼｯｸM" panose="020B0600000000000000" pitchFamily="50" charset="-128"/>
                </a:rPr>
                <a:t>理事</a:t>
              </a:r>
              <a:r>
                <a:rPr lang="ja-JP" altLang="en-US" sz="1400" dirty="0">
                  <a:latin typeface="HGPｺﾞｼｯｸM" panose="020B0600000000000000" pitchFamily="50" charset="-128"/>
                  <a:ea typeface="HGPｺﾞｼｯｸM" panose="020B0600000000000000" pitchFamily="50" charset="-128"/>
                </a:rPr>
                <a:t>・副学長</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24" name="正方形/長方形 23"/>
            <p:cNvSpPr/>
            <p:nvPr/>
          </p:nvSpPr>
          <p:spPr>
            <a:xfrm>
              <a:off x="4721442" y="5405042"/>
              <a:ext cx="1736058" cy="646331"/>
            </a:xfrm>
            <a:prstGeom prst="rect">
              <a:avLst/>
            </a:prstGeom>
          </p:spPr>
          <p:txBody>
            <a:bodyPr wrap="square">
              <a:spAutoFit/>
            </a:bodyPr>
            <a:lstStyle/>
            <a:p>
              <a:pPr marL="88900">
                <a:buSzPct val="90000"/>
              </a:pPr>
              <a:r>
                <a:rPr lang="ja-JP" altLang="en-US" sz="1200" dirty="0" smtClean="0">
                  <a:latin typeface="HGPｺﾞｼｯｸM" panose="020B0600000000000000" pitchFamily="50" charset="-128"/>
                  <a:ea typeface="HGPｺﾞｼｯｸM" panose="020B0600000000000000" pitchFamily="50" charset="-128"/>
                </a:rPr>
                <a:t>専門：材料</a:t>
              </a:r>
              <a:r>
                <a:rPr lang="ja-JP" altLang="en-US" sz="1200" dirty="0">
                  <a:latin typeface="HGPｺﾞｼｯｸM" panose="020B0600000000000000" pitchFamily="50" charset="-128"/>
                  <a:ea typeface="HGPｺﾞｼｯｸM" panose="020B0600000000000000" pitchFamily="50" charset="-128"/>
                </a:rPr>
                <a:t>強度</a:t>
              </a:r>
              <a:r>
                <a:rPr lang="ja-JP" altLang="en-US" sz="1200" dirty="0" smtClean="0">
                  <a:latin typeface="HGPｺﾞｼｯｸM" panose="020B0600000000000000" pitchFamily="50" charset="-128"/>
                  <a:ea typeface="HGPｺﾞｼｯｸM" panose="020B0600000000000000" pitchFamily="50" charset="-128"/>
                </a:rPr>
                <a:t>解析学</a:t>
              </a:r>
              <a:endParaRPr lang="en-US" altLang="ja-JP" sz="1200" dirty="0" smtClean="0">
                <a:latin typeface="HGPｺﾞｼｯｸM" panose="020B0600000000000000" pitchFamily="50" charset="-128"/>
                <a:ea typeface="HGPｺﾞｼｯｸM" panose="020B0600000000000000" pitchFamily="50" charset="-128"/>
              </a:endParaRPr>
            </a:p>
            <a:p>
              <a:pPr marL="88900">
                <a:buSzPct val="90000"/>
              </a:pPr>
              <a:r>
                <a:rPr lang="ja-JP" altLang="en-US" sz="1200" dirty="0" smtClean="0">
                  <a:latin typeface="HGPｺﾞｼｯｸM" panose="020B0600000000000000" pitchFamily="50" charset="-128"/>
                  <a:ea typeface="HGPｺﾞｼｯｸM" panose="020B0600000000000000" pitchFamily="50" charset="-128"/>
                </a:rPr>
                <a:t>担当講義：</a:t>
              </a:r>
              <a:endParaRPr lang="en-US" altLang="ja-JP" sz="1200"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sz="1200" dirty="0" smtClean="0">
                  <a:latin typeface="HGPｺﾞｼｯｸM" panose="020B0600000000000000" pitchFamily="50" charset="-128"/>
                  <a:ea typeface="HGPｺﾞｼｯｸM" panose="020B0600000000000000" pitchFamily="50" charset="-128"/>
                </a:rPr>
                <a:t>材料強度学</a:t>
              </a:r>
              <a:endParaRPr lang="ja-JP" altLang="en-US" sz="1200" dirty="0">
                <a:latin typeface="HGPｺﾞｼｯｸM" panose="020B0600000000000000" pitchFamily="50" charset="-128"/>
                <a:ea typeface="HGPｺﾞｼｯｸM" panose="020B0600000000000000" pitchFamily="50" charset="-128"/>
              </a:endParaRPr>
            </a:p>
          </p:txBody>
        </p:sp>
      </p:grpSp>
      <p:grpSp>
        <p:nvGrpSpPr>
          <p:cNvPr id="14" name="グループ化 13"/>
          <p:cNvGrpSpPr/>
          <p:nvPr/>
        </p:nvGrpSpPr>
        <p:grpSpPr>
          <a:xfrm>
            <a:off x="7522565" y="3583917"/>
            <a:ext cx="1609815" cy="2604746"/>
            <a:chOff x="7593451" y="3446627"/>
            <a:chExt cx="1609815" cy="2604746"/>
          </a:xfrm>
        </p:grpSpPr>
        <p:sp>
          <p:nvSpPr>
            <p:cNvPr id="18" name="テキスト ボックス 17"/>
            <p:cNvSpPr txBox="1"/>
            <p:nvPr/>
          </p:nvSpPr>
          <p:spPr>
            <a:xfrm>
              <a:off x="7737760" y="4939252"/>
              <a:ext cx="1321196" cy="307777"/>
            </a:xfrm>
            <a:prstGeom prst="rect">
              <a:avLst/>
            </a:prstGeom>
            <a:noFill/>
          </p:spPr>
          <p:txBody>
            <a:bodyPr wrap="none" rtlCol="0">
              <a:spAutoFit/>
            </a:bodyPr>
            <a:lstStyle/>
            <a:p>
              <a:r>
                <a:rPr kumimoji="1" lang="ja-JP" altLang="en-US" sz="1400" dirty="0" smtClean="0">
                  <a:latin typeface="HGPｺﾞｼｯｸM" panose="020B0600000000000000" pitchFamily="50" charset="-128"/>
                  <a:ea typeface="HGPｺﾞｼｯｸM" panose="020B0600000000000000" pitchFamily="50" charset="-128"/>
                </a:rPr>
                <a:t>藤井朋之 助教</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23" name="正方形/長方形 22"/>
            <p:cNvSpPr/>
            <p:nvPr/>
          </p:nvSpPr>
          <p:spPr>
            <a:xfrm>
              <a:off x="7593451" y="5220376"/>
              <a:ext cx="1609815" cy="830997"/>
            </a:xfrm>
            <a:prstGeom prst="rect">
              <a:avLst/>
            </a:prstGeom>
          </p:spPr>
          <p:txBody>
            <a:bodyPr wrap="square">
              <a:spAutoFit/>
            </a:bodyPr>
            <a:lstStyle/>
            <a:p>
              <a:pPr marL="88900">
                <a:buSzPct val="90000"/>
              </a:pPr>
              <a:r>
                <a:rPr lang="ja-JP" altLang="en-US" sz="1200" dirty="0" smtClean="0">
                  <a:latin typeface="HGPｺﾞｼｯｸM" panose="020B0600000000000000" pitchFamily="50" charset="-128"/>
                  <a:ea typeface="HGPｺﾞｼｯｸM" panose="020B0600000000000000" pitchFamily="50" charset="-128"/>
                </a:rPr>
                <a:t>専門</a:t>
              </a:r>
              <a:r>
                <a:rPr lang="ja-JP" altLang="en-US" sz="1200" dirty="0">
                  <a:latin typeface="HGPｺﾞｼｯｸM" panose="020B0600000000000000" pitchFamily="50" charset="-128"/>
                  <a:ea typeface="HGPｺﾞｼｯｸM" panose="020B0600000000000000" pitchFamily="50" charset="-128"/>
                </a:rPr>
                <a:t>：材料</a:t>
              </a:r>
              <a:r>
                <a:rPr lang="ja-JP" altLang="en-US" sz="1200" dirty="0" smtClean="0">
                  <a:latin typeface="HGPｺﾞｼｯｸM" panose="020B0600000000000000" pitchFamily="50" charset="-128"/>
                  <a:ea typeface="HGPｺﾞｼｯｸM" panose="020B0600000000000000" pitchFamily="50" charset="-128"/>
                </a:rPr>
                <a:t>強度学</a:t>
              </a:r>
              <a:endParaRPr lang="en-US" altLang="ja-JP" sz="1200" dirty="0" smtClean="0">
                <a:latin typeface="HGPｺﾞｼｯｸM" panose="020B0600000000000000" pitchFamily="50" charset="-128"/>
                <a:ea typeface="HGPｺﾞｼｯｸM" panose="020B0600000000000000" pitchFamily="50" charset="-128"/>
              </a:endParaRPr>
            </a:p>
            <a:p>
              <a:pPr marL="88900">
                <a:buSzPct val="90000"/>
              </a:pPr>
              <a:r>
                <a:rPr lang="ja-JP" altLang="en-US" sz="1200" dirty="0" smtClean="0">
                  <a:latin typeface="HGPｺﾞｼｯｸM" panose="020B0600000000000000" pitchFamily="50" charset="-128"/>
                  <a:ea typeface="HGPｺﾞｼｯｸM" panose="020B0600000000000000" pitchFamily="50" charset="-128"/>
                </a:rPr>
                <a:t>担当講義：</a:t>
              </a:r>
              <a:endParaRPr lang="en-US" altLang="ja-JP" sz="1200"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sz="1200" dirty="0" smtClean="0">
                  <a:latin typeface="HGPｺﾞｼｯｸM" panose="020B0600000000000000" pitchFamily="50" charset="-128"/>
                  <a:ea typeface="HGPｺﾞｼｯｸM" panose="020B0600000000000000" pitchFamily="50" charset="-128"/>
                </a:rPr>
                <a:t>機械材料</a:t>
              </a:r>
              <a:r>
                <a:rPr lang="en-US" altLang="ja-JP" sz="1200" dirty="0" smtClean="0">
                  <a:latin typeface="HGPｺﾞｼｯｸM" panose="020B0600000000000000" pitchFamily="50" charset="-128"/>
                  <a:ea typeface="HGPｺﾞｼｯｸM" panose="020B0600000000000000" pitchFamily="50" charset="-128"/>
                </a:rPr>
                <a:t>I</a:t>
              </a:r>
            </a:p>
            <a:p>
              <a:pPr marL="268288" indent="-179388">
                <a:buFont typeface="Wingdings" panose="05000000000000000000" pitchFamily="2" charset="2"/>
                <a:buChar char="n"/>
              </a:pPr>
              <a:r>
                <a:rPr lang="ja-JP" altLang="en-US" sz="1200" dirty="0" smtClean="0">
                  <a:latin typeface="HGPｺﾞｼｯｸM" panose="020B0600000000000000" pitchFamily="50" charset="-128"/>
                  <a:ea typeface="HGPｺﾞｼｯｸM" panose="020B0600000000000000" pitchFamily="50" charset="-128"/>
                </a:rPr>
                <a:t>機械工学実験</a:t>
              </a:r>
              <a:r>
                <a:rPr lang="en-US" altLang="ja-JP" sz="1200" dirty="0" smtClean="0">
                  <a:latin typeface="HGPｺﾞｼｯｸM" panose="020B0600000000000000" pitchFamily="50" charset="-128"/>
                  <a:ea typeface="HGPｺﾞｼｯｸM" panose="020B0600000000000000" pitchFamily="50" charset="-128"/>
                </a:rPr>
                <a:t>I</a:t>
              </a:r>
              <a:r>
                <a:rPr lang="ja-JP" altLang="en-US" sz="1200" dirty="0" smtClean="0">
                  <a:latin typeface="HGPｺﾞｼｯｸM" panose="020B0600000000000000" pitchFamily="50" charset="-128"/>
                  <a:ea typeface="HGPｺﾞｼｯｸM" panose="020B0600000000000000" pitchFamily="50" charset="-128"/>
                </a:rPr>
                <a:t> 他</a:t>
              </a:r>
              <a:endParaRPr lang="ja-JP" altLang="en-US" sz="1200" dirty="0">
                <a:latin typeface="HGPｺﾞｼｯｸM" panose="020B0600000000000000" pitchFamily="50" charset="-128"/>
                <a:ea typeface="HGPｺﾞｼｯｸM" panose="020B0600000000000000" pitchFamily="50" charset="-128"/>
              </a:endParaRPr>
            </a:p>
          </p:txBody>
        </p:sp>
        <p:pic>
          <p:nvPicPr>
            <p:cNvPr id="1036" name="Picture 12" descr="http://engshizuoka.ts.digital-sensation.jp/cmsdesigner/viewimg.php?entryname=teachers&amp;entryid=00003&amp;fileid=00000001&amp;/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257" y="3446627"/>
              <a:ext cx="1154202" cy="1538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グループ化 12"/>
          <p:cNvGrpSpPr/>
          <p:nvPr/>
        </p:nvGrpSpPr>
        <p:grpSpPr>
          <a:xfrm>
            <a:off x="5970530" y="3583917"/>
            <a:ext cx="1669678" cy="2604746"/>
            <a:chOff x="6198408" y="3446627"/>
            <a:chExt cx="1669678" cy="2604746"/>
          </a:xfrm>
        </p:grpSpPr>
        <p:sp>
          <p:nvSpPr>
            <p:cNvPr id="16" name="正方形/長方形 15"/>
            <p:cNvSpPr/>
            <p:nvPr/>
          </p:nvSpPr>
          <p:spPr>
            <a:xfrm>
              <a:off x="6198408" y="5220376"/>
              <a:ext cx="1669678" cy="830997"/>
            </a:xfrm>
            <a:prstGeom prst="rect">
              <a:avLst/>
            </a:prstGeom>
          </p:spPr>
          <p:txBody>
            <a:bodyPr wrap="square">
              <a:spAutoFit/>
            </a:bodyPr>
            <a:lstStyle/>
            <a:p>
              <a:pPr marL="88900">
                <a:buSzPct val="90000"/>
              </a:pPr>
              <a:r>
                <a:rPr lang="ja-JP" altLang="en-US" sz="1200" dirty="0" smtClean="0">
                  <a:latin typeface="HGPｺﾞｼｯｸM" panose="020B0600000000000000" pitchFamily="50" charset="-128"/>
                  <a:ea typeface="HGPｺﾞｼｯｸM" panose="020B0600000000000000" pitchFamily="50" charset="-128"/>
                </a:rPr>
                <a:t>専門：複合</a:t>
              </a:r>
              <a:r>
                <a:rPr lang="ja-JP" altLang="en-US" sz="1200" dirty="0">
                  <a:latin typeface="HGPｺﾞｼｯｸM" panose="020B0600000000000000" pitchFamily="50" charset="-128"/>
                  <a:ea typeface="HGPｺﾞｼｯｸM" panose="020B0600000000000000" pitchFamily="50" charset="-128"/>
                </a:rPr>
                <a:t>材料工学</a:t>
              </a:r>
              <a:endParaRPr lang="en-US" altLang="ja-JP" sz="1200" dirty="0" smtClean="0">
                <a:latin typeface="HGPｺﾞｼｯｸM" panose="020B0600000000000000" pitchFamily="50" charset="-128"/>
                <a:ea typeface="HGPｺﾞｼｯｸM" panose="020B0600000000000000" pitchFamily="50" charset="-128"/>
              </a:endParaRPr>
            </a:p>
            <a:p>
              <a:pPr marL="88900">
                <a:buSzPct val="90000"/>
              </a:pPr>
              <a:r>
                <a:rPr lang="ja-JP" altLang="en-US" sz="1200" dirty="0">
                  <a:latin typeface="HGPｺﾞｼｯｸM" panose="020B0600000000000000" pitchFamily="50" charset="-128"/>
                  <a:ea typeface="HGPｺﾞｼｯｸM" panose="020B0600000000000000" pitchFamily="50" charset="-128"/>
                </a:rPr>
                <a:t>担当</a:t>
              </a:r>
              <a:r>
                <a:rPr lang="ja-JP" altLang="en-US" sz="1200" dirty="0" smtClean="0">
                  <a:latin typeface="HGPｺﾞｼｯｸM" panose="020B0600000000000000" pitchFamily="50" charset="-128"/>
                  <a:ea typeface="HGPｺﾞｼｯｸM" panose="020B0600000000000000" pitchFamily="50" charset="-128"/>
                </a:rPr>
                <a:t>講義：</a:t>
              </a:r>
              <a:endParaRPr lang="en-US" altLang="ja-JP" sz="1200"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sz="1200" dirty="0" smtClean="0">
                  <a:latin typeface="HGPｺﾞｼｯｸM" panose="020B0600000000000000" pitchFamily="50" charset="-128"/>
                  <a:ea typeface="HGPｺﾞｼｯｸM" panose="020B0600000000000000" pitchFamily="50" charset="-128"/>
                </a:rPr>
                <a:t>材料力学</a:t>
              </a:r>
              <a:r>
                <a:rPr lang="en-US" altLang="ja-JP" sz="1200" dirty="0" smtClean="0">
                  <a:latin typeface="HGPｺﾞｼｯｸM" panose="020B0600000000000000" pitchFamily="50" charset="-128"/>
                  <a:ea typeface="HGPｺﾞｼｯｸM" panose="020B0600000000000000" pitchFamily="50" charset="-128"/>
                </a:rPr>
                <a:t>II</a:t>
              </a:r>
              <a:endParaRPr lang="en-US" altLang="ja-JP" sz="1200" dirty="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sz="1200" dirty="0" smtClean="0">
                  <a:latin typeface="HGPｺﾞｼｯｸM" panose="020B0600000000000000" pitchFamily="50" charset="-128"/>
                  <a:ea typeface="HGPｺﾞｼｯｸM" panose="020B0600000000000000" pitchFamily="50" charset="-128"/>
                </a:rPr>
                <a:t>弾性力学 他</a:t>
              </a:r>
              <a:endParaRPr lang="ja-JP" altLang="en-US" sz="1200" dirty="0">
                <a:latin typeface="HGPｺﾞｼｯｸM" panose="020B0600000000000000" pitchFamily="50" charset="-128"/>
                <a:ea typeface="HGPｺﾞｼｯｸM" panose="020B0600000000000000" pitchFamily="50" charset="-128"/>
              </a:endParaRPr>
            </a:p>
          </p:txBody>
        </p:sp>
        <p:pic>
          <p:nvPicPr>
            <p:cNvPr id="1032" name="Picture 8" descr="image-profi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4995" y="3446627"/>
              <a:ext cx="1156504" cy="1542005"/>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6282881" y="4939252"/>
              <a:ext cx="1500732" cy="307777"/>
            </a:xfrm>
            <a:prstGeom prst="rect">
              <a:avLst/>
            </a:prstGeom>
            <a:noFill/>
          </p:spPr>
          <p:txBody>
            <a:bodyPr wrap="none" rtlCol="0">
              <a:spAutoFit/>
            </a:bodyPr>
            <a:lstStyle/>
            <a:p>
              <a:r>
                <a:rPr kumimoji="1" lang="ja-JP" altLang="en-US" sz="1400" dirty="0" smtClean="0">
                  <a:latin typeface="HGPｺﾞｼｯｸM" panose="020B0600000000000000" pitchFamily="50" charset="-128"/>
                  <a:ea typeface="HGPｺﾞｼｯｸM" panose="020B0600000000000000" pitchFamily="50" charset="-128"/>
                </a:rPr>
                <a:t>島村佳伸 准教授</a:t>
              </a:r>
              <a:endParaRPr kumimoji="1" lang="ja-JP" altLang="en-US" sz="1400" dirty="0">
                <a:latin typeface="HGPｺﾞｼｯｸM" panose="020B0600000000000000" pitchFamily="50" charset="-128"/>
                <a:ea typeface="HGPｺﾞｼｯｸM" panose="020B0600000000000000" pitchFamily="50" charset="-128"/>
              </a:endParaRPr>
            </a:p>
          </p:txBody>
        </p:sp>
      </p:grpSp>
      <p:grpSp>
        <p:nvGrpSpPr>
          <p:cNvPr id="5" name="グループ化 4"/>
          <p:cNvGrpSpPr/>
          <p:nvPr/>
        </p:nvGrpSpPr>
        <p:grpSpPr>
          <a:xfrm>
            <a:off x="2271702" y="3442176"/>
            <a:ext cx="1899803" cy="3448258"/>
            <a:chOff x="2254768" y="3442176"/>
            <a:chExt cx="1899803" cy="3448258"/>
          </a:xfrm>
        </p:grpSpPr>
        <p:pic>
          <p:nvPicPr>
            <p:cNvPr id="1026" name="Picture 2" descr="落下した風力発電用の風車（京都府提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572" y="5137574"/>
              <a:ext cx="1726195" cy="1291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ydrose.com/case100/224/224-1.jpg"/>
            <p:cNvPicPr>
              <a:picLocks noChangeAspect="1" noChangeArrowheads="1"/>
            </p:cNvPicPr>
            <p:nvPr/>
          </p:nvPicPr>
          <p:blipFill rotWithShape="1">
            <a:blip r:embed="rId6">
              <a:extLst>
                <a:ext uri="{28A0092B-C50C-407E-A947-70E740481C1C}">
                  <a14:useLocalDpi xmlns:a14="http://schemas.microsoft.com/office/drawing/2010/main" val="0"/>
                </a:ext>
              </a:extLst>
            </a:blip>
            <a:srcRect b="19105"/>
            <a:stretch/>
          </p:blipFill>
          <p:spPr bwMode="auto">
            <a:xfrm>
              <a:off x="2254768" y="3442176"/>
              <a:ext cx="1899803" cy="1104608"/>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254768" y="4541502"/>
              <a:ext cx="1860691" cy="461665"/>
            </a:xfrm>
            <a:prstGeom prst="rect">
              <a:avLst/>
            </a:prstGeom>
          </p:spPr>
          <p:txBody>
            <a:bodyPr wrap="square">
              <a:spAutoFit/>
            </a:bodyPr>
            <a:lstStyle/>
            <a:p>
              <a:pPr algn="ctr"/>
              <a:r>
                <a:rPr lang="en-US" altLang="ja-JP" sz="1200" dirty="0" smtClean="0"/>
                <a:t>B) </a:t>
              </a:r>
              <a:r>
                <a:rPr lang="ja-JP" altLang="en-US" sz="1200" dirty="0" smtClean="0"/>
                <a:t>高速鉄道の疲労による</a:t>
              </a:r>
              <a:endParaRPr lang="en-US" altLang="ja-JP" sz="1200" dirty="0" smtClean="0"/>
            </a:p>
            <a:p>
              <a:pPr algn="ctr"/>
              <a:r>
                <a:rPr lang="ja-JP" altLang="en-US" sz="1200" dirty="0" smtClean="0"/>
                <a:t>脱線事故（ドイツ）</a:t>
              </a:r>
              <a:r>
                <a:rPr lang="en-US" altLang="ja-JP" sz="1200" baseline="30000" dirty="0" smtClean="0"/>
                <a:t>1</a:t>
              </a:r>
              <a:endParaRPr lang="ja-JP" altLang="en-US" sz="1200" baseline="30000" dirty="0"/>
            </a:p>
          </p:txBody>
        </p:sp>
        <p:sp>
          <p:nvSpPr>
            <p:cNvPr id="29" name="正方形/長方形 28"/>
            <p:cNvSpPr/>
            <p:nvPr/>
          </p:nvSpPr>
          <p:spPr>
            <a:xfrm>
              <a:off x="2342895" y="6428769"/>
              <a:ext cx="1723549" cy="461665"/>
            </a:xfrm>
            <a:prstGeom prst="rect">
              <a:avLst/>
            </a:prstGeom>
          </p:spPr>
          <p:txBody>
            <a:bodyPr wrap="none">
              <a:spAutoFit/>
            </a:bodyPr>
            <a:lstStyle/>
            <a:p>
              <a:pPr algn="ctr"/>
              <a:r>
                <a:rPr lang="en-US" altLang="ja-JP" sz="1200" dirty="0" smtClean="0"/>
                <a:t>B) </a:t>
              </a:r>
              <a:r>
                <a:rPr lang="ja-JP" altLang="en-US" sz="1200" dirty="0" smtClean="0"/>
                <a:t>風力発電設備の疲労</a:t>
              </a:r>
              <a:endParaRPr lang="en-US" altLang="ja-JP" sz="1200" dirty="0" smtClean="0"/>
            </a:p>
            <a:p>
              <a:pPr algn="ctr"/>
              <a:r>
                <a:rPr lang="ja-JP" altLang="en-US" sz="1200" dirty="0" smtClean="0"/>
                <a:t>による破壊事故（京都）</a:t>
              </a:r>
              <a:r>
                <a:rPr lang="en-US" altLang="ja-JP" sz="1200" baseline="30000" dirty="0" smtClean="0"/>
                <a:t>2</a:t>
              </a:r>
              <a:endParaRPr lang="ja-JP" altLang="en-US" sz="1200" baseline="30000" dirty="0"/>
            </a:p>
          </p:txBody>
        </p:sp>
      </p:grpSp>
      <p:sp>
        <p:nvSpPr>
          <p:cNvPr id="30" name="正方形/長方形 29"/>
          <p:cNvSpPr/>
          <p:nvPr/>
        </p:nvSpPr>
        <p:spPr>
          <a:xfrm>
            <a:off x="4132393" y="6320119"/>
            <a:ext cx="5070873" cy="577081"/>
          </a:xfrm>
          <a:prstGeom prst="rect">
            <a:avLst/>
          </a:prstGeom>
        </p:spPr>
        <p:txBody>
          <a:bodyPr wrap="square">
            <a:spAutoFit/>
          </a:bodyPr>
          <a:lstStyle/>
          <a:p>
            <a:pPr defTabSz="447675">
              <a:tabLst>
                <a:tab pos="628650" algn="l"/>
              </a:tabLst>
            </a:pPr>
            <a:r>
              <a:rPr lang="ja-JP" altLang="en-US" sz="1050" dirty="0" smtClean="0"/>
              <a:t>引用元：</a:t>
            </a:r>
            <a:r>
              <a:rPr lang="en-US" altLang="ja-JP" sz="1050" dirty="0" smtClean="0"/>
              <a:t>	</a:t>
            </a:r>
          </a:p>
          <a:p>
            <a:pPr defTabSz="447675">
              <a:tabLst>
                <a:tab pos="628650" algn="l"/>
              </a:tabLst>
            </a:pPr>
            <a:r>
              <a:rPr lang="en-US" altLang="ja-JP" sz="1050" baseline="30000" dirty="0" smtClean="0"/>
              <a:t>1</a:t>
            </a:r>
            <a:r>
              <a:rPr lang="en-US" altLang="ja-JP" sz="1050" dirty="0" smtClean="0"/>
              <a:t>http</a:t>
            </a:r>
            <a:r>
              <a:rPr lang="en-US" altLang="ja-JP" sz="1050" dirty="0"/>
              <a:t>://www.sydrose.com/case100/224</a:t>
            </a:r>
            <a:r>
              <a:rPr lang="en-US" altLang="ja-JP" sz="1050" dirty="0" smtClean="0"/>
              <a:t>/</a:t>
            </a:r>
            <a:r>
              <a:rPr lang="ja-JP" altLang="en-US" sz="1050" dirty="0" smtClean="0"/>
              <a:t>　失敗</a:t>
            </a:r>
            <a:r>
              <a:rPr lang="ja-JP" altLang="en-US" sz="1050" dirty="0"/>
              <a:t>百選 ～高速列車</a:t>
            </a:r>
            <a:r>
              <a:rPr lang="en-US" altLang="ja-JP" sz="1050" dirty="0"/>
              <a:t>ICE</a:t>
            </a:r>
            <a:r>
              <a:rPr lang="ja-JP" altLang="en-US" sz="1050" dirty="0"/>
              <a:t>の脱線</a:t>
            </a:r>
            <a:r>
              <a:rPr lang="ja-JP" altLang="en-US" sz="1050" dirty="0" smtClean="0"/>
              <a:t>転覆</a:t>
            </a:r>
            <a:endParaRPr lang="en-US" altLang="ja-JP" sz="1050" dirty="0"/>
          </a:p>
          <a:p>
            <a:pPr>
              <a:tabLst>
                <a:tab pos="447675" algn="l"/>
                <a:tab pos="628650" algn="l"/>
              </a:tabLst>
            </a:pPr>
            <a:r>
              <a:rPr lang="en-US" altLang="ja-JP" sz="1050" baseline="30000" dirty="0" smtClean="0"/>
              <a:t>2</a:t>
            </a:r>
            <a:r>
              <a:rPr lang="en-US" altLang="ja-JP" sz="1050" dirty="0" smtClean="0"/>
              <a:t>http</a:t>
            </a:r>
            <a:r>
              <a:rPr lang="en-US" altLang="ja-JP" sz="1050" dirty="0"/>
              <a:t>://sankei.jp.msn.com/west/</a:t>
            </a:r>
            <a:r>
              <a:rPr lang="en-US" altLang="ja-JP" sz="1050" dirty="0" err="1"/>
              <a:t>west_affairs</a:t>
            </a:r>
            <a:r>
              <a:rPr lang="en-US" altLang="ja-JP" sz="1050" dirty="0"/>
              <a:t>/news/130313/waf13031321030035-n1.htm</a:t>
            </a:r>
            <a:endParaRPr lang="ja-JP" altLang="en-US" sz="1050" dirty="0"/>
          </a:p>
        </p:txBody>
      </p:sp>
      <p:grpSp>
        <p:nvGrpSpPr>
          <p:cNvPr id="25" name="Group 184"/>
          <p:cNvGrpSpPr>
            <a:grpSpLocks/>
          </p:cNvGrpSpPr>
          <p:nvPr/>
        </p:nvGrpSpPr>
        <p:grpSpPr bwMode="auto">
          <a:xfrm>
            <a:off x="58940" y="3320620"/>
            <a:ext cx="2096660" cy="1291256"/>
            <a:chOff x="1888" y="2984"/>
            <a:chExt cx="1929" cy="1188"/>
          </a:xfrm>
        </p:grpSpPr>
        <p:grpSp>
          <p:nvGrpSpPr>
            <p:cNvPr id="26" name="Group 100"/>
            <p:cNvGrpSpPr>
              <a:grpSpLocks noChangeAspect="1"/>
            </p:cNvGrpSpPr>
            <p:nvPr/>
          </p:nvGrpSpPr>
          <p:grpSpPr bwMode="auto">
            <a:xfrm>
              <a:off x="2160" y="2984"/>
              <a:ext cx="1463" cy="1188"/>
              <a:chOff x="1156" y="784"/>
              <a:chExt cx="3383" cy="2747"/>
            </a:xfrm>
          </p:grpSpPr>
          <p:pic>
            <p:nvPicPr>
              <p:cNvPr id="35" name="Picture 101" descr="40_N=87_2002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0" y="1341"/>
                <a:ext cx="2857" cy="1713"/>
              </a:xfrm>
              <a:prstGeom prst="rect">
                <a:avLst/>
              </a:prstGeom>
              <a:noFill/>
              <a:extLst>
                <a:ext uri="{909E8E84-426E-40DD-AFC4-6F175D3DCCD1}">
                  <a14:hiddenFill xmlns:a14="http://schemas.microsoft.com/office/drawing/2010/main">
                    <a:solidFill>
                      <a:srgbClr val="FFFFFF"/>
                    </a:solidFill>
                  </a14:hiddenFill>
                </a:ext>
              </a:extLst>
            </p:spPr>
          </p:pic>
          <p:sp>
            <p:nvSpPr>
              <p:cNvPr id="36" name="Oval 102"/>
              <p:cNvSpPr>
                <a:spLocks noChangeAspect="1" noChangeArrowheads="1"/>
              </p:cNvSpPr>
              <p:nvPr/>
            </p:nvSpPr>
            <p:spPr bwMode="auto">
              <a:xfrm>
                <a:off x="1525" y="1452"/>
                <a:ext cx="2643" cy="1425"/>
              </a:xfrm>
              <a:prstGeom prst="ellipse">
                <a:avLst/>
              </a:prstGeom>
              <a:noFill/>
              <a:ln w="9525">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7" name="Group 103"/>
              <p:cNvGrpSpPr>
                <a:grpSpLocks noChangeAspect="1"/>
              </p:cNvGrpSpPr>
              <p:nvPr/>
            </p:nvGrpSpPr>
            <p:grpSpPr bwMode="auto">
              <a:xfrm>
                <a:off x="1157" y="784"/>
                <a:ext cx="3379" cy="1823"/>
                <a:chOff x="1157" y="784"/>
                <a:chExt cx="3379" cy="1823"/>
              </a:xfrm>
            </p:grpSpPr>
            <p:sp>
              <p:nvSpPr>
                <p:cNvPr id="54" name="Line 104"/>
                <p:cNvSpPr>
                  <a:spLocks noChangeAspect="1" noChangeShapeType="1"/>
                </p:cNvSpPr>
                <p:nvPr/>
              </p:nvSpPr>
              <p:spPr bwMode="auto">
                <a:xfrm flipH="1">
                  <a:off x="3697" y="1241"/>
                  <a:ext cx="838" cy="13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Line 105"/>
                <p:cNvSpPr>
                  <a:spLocks noChangeAspect="1" noChangeShapeType="1"/>
                </p:cNvSpPr>
                <p:nvPr/>
              </p:nvSpPr>
              <p:spPr bwMode="auto">
                <a:xfrm>
                  <a:off x="1997" y="786"/>
                  <a:ext cx="2539" cy="4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Line 106"/>
                <p:cNvSpPr>
                  <a:spLocks noChangeAspect="1" noChangeShapeType="1"/>
                </p:cNvSpPr>
                <p:nvPr/>
              </p:nvSpPr>
              <p:spPr bwMode="auto">
                <a:xfrm flipH="1">
                  <a:off x="1162" y="784"/>
                  <a:ext cx="838" cy="13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107"/>
                <p:cNvSpPr>
                  <a:spLocks noChangeAspect="1" noChangeShapeType="1"/>
                </p:cNvSpPr>
                <p:nvPr/>
              </p:nvSpPr>
              <p:spPr bwMode="auto">
                <a:xfrm>
                  <a:off x="1157" y="2151"/>
                  <a:ext cx="2539" cy="4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8" name="Group 108"/>
              <p:cNvGrpSpPr>
                <a:grpSpLocks noChangeAspect="1"/>
              </p:cNvGrpSpPr>
              <p:nvPr/>
            </p:nvGrpSpPr>
            <p:grpSpPr bwMode="auto">
              <a:xfrm>
                <a:off x="1156" y="1259"/>
                <a:ext cx="3383" cy="1808"/>
                <a:chOff x="1156" y="1259"/>
                <a:chExt cx="3383" cy="1808"/>
              </a:xfrm>
            </p:grpSpPr>
            <p:sp>
              <p:nvSpPr>
                <p:cNvPr id="50" name="Line 109"/>
                <p:cNvSpPr>
                  <a:spLocks noChangeAspect="1" noChangeShapeType="1"/>
                </p:cNvSpPr>
                <p:nvPr/>
              </p:nvSpPr>
              <p:spPr bwMode="auto">
                <a:xfrm flipH="1">
                  <a:off x="3696" y="1722"/>
                  <a:ext cx="838" cy="1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110"/>
                <p:cNvSpPr>
                  <a:spLocks noChangeAspect="1" noChangeShapeType="1"/>
                </p:cNvSpPr>
                <p:nvPr/>
              </p:nvSpPr>
              <p:spPr bwMode="auto">
                <a:xfrm>
                  <a:off x="2000" y="1262"/>
                  <a:ext cx="2539" cy="444"/>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111"/>
                <p:cNvSpPr>
                  <a:spLocks noChangeAspect="1" noChangeShapeType="1"/>
                </p:cNvSpPr>
                <p:nvPr/>
              </p:nvSpPr>
              <p:spPr bwMode="auto">
                <a:xfrm flipH="1">
                  <a:off x="1161" y="1259"/>
                  <a:ext cx="850" cy="135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Line 112"/>
                <p:cNvSpPr>
                  <a:spLocks noChangeAspect="1" noChangeShapeType="1"/>
                </p:cNvSpPr>
                <p:nvPr/>
              </p:nvSpPr>
              <p:spPr bwMode="auto">
                <a:xfrm>
                  <a:off x="1156" y="2611"/>
                  <a:ext cx="2539" cy="4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9" name="Line 113"/>
              <p:cNvSpPr>
                <a:spLocks noChangeAspect="1" noChangeShapeType="1"/>
              </p:cNvSpPr>
              <p:nvPr/>
            </p:nvSpPr>
            <p:spPr bwMode="auto">
              <a:xfrm>
                <a:off x="1159" y="2160"/>
                <a:ext cx="0" cy="9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 name="Line 114"/>
              <p:cNvSpPr>
                <a:spLocks noChangeAspect="1" noChangeShapeType="1"/>
              </p:cNvSpPr>
              <p:nvPr/>
            </p:nvSpPr>
            <p:spPr bwMode="auto">
              <a:xfrm>
                <a:off x="3690" y="2602"/>
                <a:ext cx="0" cy="9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Line 115"/>
              <p:cNvSpPr>
                <a:spLocks noChangeAspect="1" noChangeShapeType="1"/>
              </p:cNvSpPr>
              <p:nvPr/>
            </p:nvSpPr>
            <p:spPr bwMode="auto">
              <a:xfrm>
                <a:off x="4534" y="1238"/>
                <a:ext cx="0" cy="9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116"/>
              <p:cNvSpPr>
                <a:spLocks noChangeAspect="1" noChangeShapeType="1"/>
              </p:cNvSpPr>
              <p:nvPr/>
            </p:nvSpPr>
            <p:spPr bwMode="auto">
              <a:xfrm>
                <a:off x="2006" y="793"/>
                <a:ext cx="0" cy="82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3" name="Group 117"/>
              <p:cNvGrpSpPr>
                <a:grpSpLocks noChangeAspect="1"/>
              </p:cNvGrpSpPr>
              <p:nvPr/>
            </p:nvGrpSpPr>
            <p:grpSpPr bwMode="auto">
              <a:xfrm>
                <a:off x="1156" y="1973"/>
                <a:ext cx="3381" cy="1556"/>
                <a:chOff x="1156" y="1973"/>
                <a:chExt cx="3381" cy="1556"/>
              </a:xfrm>
            </p:grpSpPr>
            <p:sp>
              <p:nvSpPr>
                <p:cNvPr id="44" name="Line 118"/>
                <p:cNvSpPr>
                  <a:spLocks noChangeAspect="1" noChangeShapeType="1"/>
                </p:cNvSpPr>
                <p:nvPr/>
              </p:nvSpPr>
              <p:spPr bwMode="auto">
                <a:xfrm flipH="1">
                  <a:off x="3696" y="2184"/>
                  <a:ext cx="838" cy="1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Line 119"/>
                <p:cNvSpPr>
                  <a:spLocks noChangeAspect="1" noChangeShapeType="1"/>
                </p:cNvSpPr>
                <p:nvPr/>
              </p:nvSpPr>
              <p:spPr bwMode="auto">
                <a:xfrm flipH="1">
                  <a:off x="1161" y="2387"/>
                  <a:ext cx="431" cy="685"/>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Line 120"/>
                <p:cNvSpPr>
                  <a:spLocks noChangeAspect="1" noChangeShapeType="1"/>
                </p:cNvSpPr>
                <p:nvPr/>
              </p:nvSpPr>
              <p:spPr bwMode="auto">
                <a:xfrm>
                  <a:off x="1156" y="3073"/>
                  <a:ext cx="2539" cy="4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7" name="Group 121"/>
                <p:cNvGrpSpPr>
                  <a:grpSpLocks noChangeAspect="1"/>
                </p:cNvGrpSpPr>
                <p:nvPr/>
              </p:nvGrpSpPr>
              <p:grpSpPr bwMode="auto">
                <a:xfrm>
                  <a:off x="3424" y="1973"/>
                  <a:ext cx="1113" cy="195"/>
                  <a:chOff x="3424" y="1973"/>
                  <a:chExt cx="1113" cy="195"/>
                </a:xfrm>
              </p:grpSpPr>
              <p:sp>
                <p:nvSpPr>
                  <p:cNvPr id="48" name="Line 122"/>
                  <p:cNvSpPr>
                    <a:spLocks noChangeAspect="1" noChangeShapeType="1"/>
                  </p:cNvSpPr>
                  <p:nvPr/>
                </p:nvSpPr>
                <p:spPr bwMode="auto">
                  <a:xfrm>
                    <a:off x="3424" y="1973"/>
                    <a:ext cx="454" cy="79"/>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 name="Line 123"/>
                  <p:cNvSpPr>
                    <a:spLocks noChangeAspect="1" noChangeShapeType="1"/>
                  </p:cNvSpPr>
                  <p:nvPr/>
                </p:nvSpPr>
                <p:spPr bwMode="auto">
                  <a:xfrm>
                    <a:off x="4174" y="2105"/>
                    <a:ext cx="363" cy="6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grpSp>
          <p:nvGrpSpPr>
            <p:cNvPr id="27" name="Group 40"/>
            <p:cNvGrpSpPr>
              <a:grpSpLocks/>
            </p:cNvGrpSpPr>
            <p:nvPr/>
          </p:nvGrpSpPr>
          <p:grpSpPr bwMode="auto">
            <a:xfrm>
              <a:off x="1888" y="3583"/>
              <a:ext cx="1929" cy="172"/>
              <a:chOff x="1884" y="2588"/>
              <a:chExt cx="1929" cy="172"/>
            </a:xfrm>
          </p:grpSpPr>
          <p:sp>
            <p:nvSpPr>
              <p:cNvPr id="31" name="AutoShape 41"/>
              <p:cNvSpPr>
                <a:spLocks noChangeArrowheads="1"/>
              </p:cNvSpPr>
              <p:nvPr/>
            </p:nvSpPr>
            <p:spPr bwMode="auto">
              <a:xfrm rot="11491612">
                <a:off x="2120" y="2647"/>
                <a:ext cx="177" cy="113"/>
              </a:xfrm>
              <a:prstGeom prst="rightArrow">
                <a:avLst>
                  <a:gd name="adj1" fmla="val 50000"/>
                  <a:gd name="adj2" fmla="val 39159"/>
                </a:avLst>
              </a:prstGeom>
              <a:solidFill>
                <a:srgbClr val="FF0000">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 name="AutoShape 42"/>
              <p:cNvSpPr>
                <a:spLocks noChangeArrowheads="1"/>
              </p:cNvSpPr>
              <p:nvPr/>
            </p:nvSpPr>
            <p:spPr bwMode="auto">
              <a:xfrm rot="700316">
                <a:off x="3402" y="2599"/>
                <a:ext cx="177" cy="98"/>
              </a:xfrm>
              <a:prstGeom prst="rightArrow">
                <a:avLst>
                  <a:gd name="adj1" fmla="val 50000"/>
                  <a:gd name="adj2" fmla="val 4515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Text Box 43"/>
              <p:cNvSpPr txBox="1">
                <a:spLocks noChangeArrowheads="1"/>
              </p:cNvSpPr>
              <p:nvPr/>
            </p:nvSpPr>
            <p:spPr bwMode="auto">
              <a:xfrm rot="635876">
                <a:off x="1884" y="2588"/>
                <a:ext cx="27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000">
                    <a:solidFill>
                      <a:srgbClr val="000000"/>
                    </a:solidFill>
                    <a:latin typeface="Times New Roman" panose="02020603050405020304" pitchFamily="18" charset="0"/>
                    <a:ea typeface="ＭＳ 明朝" panose="02020609040205080304" pitchFamily="17" charset="-128"/>
                  </a:rPr>
                  <a:t>荷重</a:t>
                </a:r>
              </a:p>
            </p:txBody>
          </p:sp>
          <p:sp>
            <p:nvSpPr>
              <p:cNvPr id="34" name="Text Box 44"/>
              <p:cNvSpPr txBox="1">
                <a:spLocks noChangeArrowheads="1"/>
              </p:cNvSpPr>
              <p:nvPr/>
            </p:nvSpPr>
            <p:spPr bwMode="auto">
              <a:xfrm rot="635876">
                <a:off x="3537" y="2601"/>
                <a:ext cx="27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000">
                    <a:solidFill>
                      <a:srgbClr val="000000"/>
                    </a:solidFill>
                    <a:latin typeface="Times New Roman" panose="02020603050405020304" pitchFamily="18" charset="0"/>
                    <a:ea typeface="ＭＳ 明朝" panose="02020609040205080304" pitchFamily="17" charset="-128"/>
                  </a:rPr>
                  <a:t>荷重</a:t>
                </a:r>
              </a:p>
            </p:txBody>
          </p:sp>
        </p:grpSp>
      </p:grpSp>
      <p:sp>
        <p:nvSpPr>
          <p:cNvPr id="64" name="正方形/長方形 63"/>
          <p:cNvSpPr/>
          <p:nvPr/>
        </p:nvSpPr>
        <p:spPr>
          <a:xfrm>
            <a:off x="28689" y="4573298"/>
            <a:ext cx="2183067" cy="461665"/>
          </a:xfrm>
          <a:prstGeom prst="rect">
            <a:avLst/>
          </a:prstGeom>
        </p:spPr>
        <p:txBody>
          <a:bodyPr wrap="square">
            <a:spAutoFit/>
          </a:bodyPr>
          <a:lstStyle/>
          <a:p>
            <a:pPr algn="ctr"/>
            <a:r>
              <a:rPr lang="en-US" altLang="ja-JP" sz="1200" dirty="0" smtClean="0"/>
              <a:t>A) </a:t>
            </a:r>
            <a:r>
              <a:rPr lang="ja-JP" altLang="en-US" sz="1200" dirty="0" smtClean="0"/>
              <a:t>自動車組立等に用いられる　スポット溶接の疲労き裂進展</a:t>
            </a:r>
            <a:endParaRPr lang="ja-JP" altLang="en-US" sz="1200" baseline="30000" dirty="0"/>
          </a:p>
        </p:txBody>
      </p:sp>
      <p:sp>
        <p:nvSpPr>
          <p:cNvPr id="4" name="正方形/長方形 3"/>
          <p:cNvSpPr/>
          <p:nvPr/>
        </p:nvSpPr>
        <p:spPr>
          <a:xfrm>
            <a:off x="66123" y="6428768"/>
            <a:ext cx="2205579" cy="461665"/>
          </a:xfrm>
          <a:prstGeom prst="rect">
            <a:avLst/>
          </a:prstGeom>
        </p:spPr>
        <p:txBody>
          <a:bodyPr wrap="square">
            <a:spAutoFit/>
          </a:bodyPr>
          <a:lstStyle/>
          <a:p>
            <a:pPr algn="ctr"/>
            <a:r>
              <a:rPr lang="en-US" altLang="ja-JP" sz="1200" dirty="0"/>
              <a:t>A</a:t>
            </a:r>
            <a:r>
              <a:rPr lang="en-US" altLang="ja-JP" sz="1200" dirty="0" smtClean="0"/>
              <a:t>) </a:t>
            </a:r>
            <a:r>
              <a:rPr lang="ja-JP" altLang="en-US" sz="1200" dirty="0" smtClean="0">
                <a:latin typeface="Times New Roman" panose="02020603050405020304" pitchFamily="18" charset="0"/>
                <a:cs typeface="Times New Roman" panose="02020603050405020304" pitchFamily="18" charset="0"/>
              </a:rPr>
              <a:t>カーボンナノチューブ</a:t>
            </a:r>
            <a:r>
              <a:rPr lang="ja-JP" altLang="en-US" sz="1200" dirty="0">
                <a:latin typeface="Times New Roman" panose="02020603050405020304" pitchFamily="18" charset="0"/>
                <a:cs typeface="Times New Roman" panose="02020603050405020304" pitchFamily="18" charset="0"/>
              </a:rPr>
              <a:t>（ＣＮＴ）強化複合</a:t>
            </a:r>
            <a:r>
              <a:rPr lang="ja-JP" altLang="en-US" sz="1200" dirty="0" smtClean="0">
                <a:latin typeface="Times New Roman" panose="02020603050405020304" pitchFamily="18" charset="0"/>
                <a:cs typeface="Times New Roman" panose="02020603050405020304" pitchFamily="18" charset="0"/>
              </a:rPr>
              <a:t>材料の作製と評価</a:t>
            </a:r>
            <a:endParaRPr lang="en-US" altLang="ja-JP" sz="1200" dirty="0">
              <a:latin typeface="Times New Roman" panose="02020603050405020304" pitchFamily="18" charset="0"/>
              <a:cs typeface="Times New Roman" panose="02020603050405020304" pitchFamily="18" charset="0"/>
            </a:endParaRPr>
          </a:p>
        </p:txBody>
      </p:sp>
      <p:grpSp>
        <p:nvGrpSpPr>
          <p:cNvPr id="7" name="グループ化 6"/>
          <p:cNvGrpSpPr/>
          <p:nvPr/>
        </p:nvGrpSpPr>
        <p:grpSpPr>
          <a:xfrm>
            <a:off x="31823" y="5137575"/>
            <a:ext cx="2176799" cy="1331117"/>
            <a:chOff x="-5662" y="5137575"/>
            <a:chExt cx="2176799" cy="1331117"/>
          </a:xfrm>
        </p:grpSpPr>
        <p:pic>
          <p:nvPicPr>
            <p:cNvPr id="67" name="Picture 3" descr="図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80" y="5137575"/>
              <a:ext cx="1233991" cy="83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正方形/長方形 67"/>
            <p:cNvSpPr/>
            <p:nvPr/>
          </p:nvSpPr>
          <p:spPr>
            <a:xfrm>
              <a:off x="-5662" y="5960895"/>
              <a:ext cx="843501" cy="261610"/>
            </a:xfrm>
            <a:prstGeom prst="rect">
              <a:avLst/>
            </a:prstGeom>
          </p:spPr>
          <p:txBody>
            <a:bodyPr wrap="none">
              <a:spAutoFit/>
            </a:bodyPr>
            <a:lstStyle/>
            <a:p>
              <a:r>
                <a:rPr lang="en-US" altLang="ja-JP" sz="1100" dirty="0" smtClean="0"/>
                <a:t>CNT</a:t>
              </a:r>
              <a:r>
                <a:rPr lang="ja-JP" altLang="en-US" sz="1100" dirty="0" smtClean="0"/>
                <a:t>紡績糸</a:t>
              </a:r>
              <a:endParaRPr lang="ja-JP" altLang="en-US" sz="1100" dirty="0"/>
            </a:p>
          </p:txBody>
        </p:sp>
        <p:pic>
          <p:nvPicPr>
            <p:cNvPr id="70" name="Picture 9" descr="画像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1333" y="5664561"/>
              <a:ext cx="1155600" cy="804131"/>
            </a:xfrm>
            <a:prstGeom prst="rect">
              <a:avLst/>
            </a:prstGeom>
            <a:noFill/>
            <a:extLst>
              <a:ext uri="{909E8E84-426E-40DD-AFC4-6F175D3DCCD1}">
                <a14:hiddenFill xmlns:a14="http://schemas.microsoft.com/office/drawing/2010/main">
                  <a:solidFill>
                    <a:srgbClr val="FFFFFF"/>
                  </a:solidFill>
                </a14:hiddenFill>
              </a:ext>
            </a:extLst>
          </p:spPr>
        </p:pic>
        <p:sp>
          <p:nvSpPr>
            <p:cNvPr id="71" name="正方形/長方形 70"/>
            <p:cNvSpPr/>
            <p:nvPr/>
          </p:nvSpPr>
          <p:spPr>
            <a:xfrm>
              <a:off x="1281150" y="5276499"/>
              <a:ext cx="889987" cy="430887"/>
            </a:xfrm>
            <a:prstGeom prst="rect">
              <a:avLst/>
            </a:prstGeom>
          </p:spPr>
          <p:txBody>
            <a:bodyPr wrap="none">
              <a:spAutoFit/>
            </a:bodyPr>
            <a:lstStyle/>
            <a:p>
              <a:pPr algn="ctr"/>
              <a:r>
                <a:rPr lang="ja-JP" altLang="en-US" sz="1050" dirty="0" smtClean="0"/>
                <a:t>複合材料</a:t>
              </a:r>
              <a:endParaRPr lang="en-US" altLang="ja-JP" sz="1050" dirty="0" smtClean="0"/>
            </a:p>
            <a:p>
              <a:pPr algn="ctr"/>
              <a:r>
                <a:rPr lang="ja-JP" altLang="en-US" sz="1050" dirty="0" smtClean="0"/>
                <a:t>の破壊形態</a:t>
              </a:r>
              <a:endParaRPr lang="ja-JP" altLang="en-US" sz="1050" dirty="0"/>
            </a:p>
          </p:txBody>
        </p:sp>
      </p:grpSp>
    </p:spTree>
    <p:extLst>
      <p:ext uri="{BB962C8B-B14F-4D97-AF65-F5344CB8AC3E}">
        <p14:creationId xmlns:p14="http://schemas.microsoft.com/office/powerpoint/2010/main" val="3673476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1" descr="無題"/>
          <p:cNvPicPr>
            <a:picLocks noChangeAspect="1" noChangeArrowheads="1"/>
          </p:cNvPicPr>
          <p:nvPr/>
        </p:nvPicPr>
        <p:blipFill>
          <a:blip r:embed="rId5" cstate="print"/>
          <a:srcRect/>
          <a:stretch>
            <a:fillRect/>
          </a:stretch>
        </p:blipFill>
        <p:spPr bwMode="auto">
          <a:xfrm>
            <a:off x="4263536" y="3407535"/>
            <a:ext cx="688648" cy="688648"/>
          </a:xfrm>
          <a:prstGeom prst="rect">
            <a:avLst/>
          </a:prstGeom>
          <a:noFill/>
          <a:ln w="9525">
            <a:noFill/>
            <a:miter lim="800000"/>
            <a:headEnd/>
            <a:tailEnd/>
          </a:ln>
        </p:spPr>
      </p:pic>
      <p:pic>
        <p:nvPicPr>
          <p:cNvPr id="27" name="Picture 24"/>
          <p:cNvPicPr>
            <a:picLocks noChangeAspect="1" noChangeArrowheads="1"/>
          </p:cNvPicPr>
          <p:nvPr/>
        </p:nvPicPr>
        <p:blipFill>
          <a:blip r:embed="rId6" cstate="print"/>
          <a:srcRect/>
          <a:stretch>
            <a:fillRect/>
          </a:stretch>
        </p:blipFill>
        <p:spPr bwMode="auto">
          <a:xfrm>
            <a:off x="3666655" y="4096183"/>
            <a:ext cx="1212881" cy="1056838"/>
          </a:xfrm>
          <a:prstGeom prst="rect">
            <a:avLst/>
          </a:prstGeom>
          <a:noFill/>
          <a:ln w="9525">
            <a:noFill/>
            <a:miter lim="800000"/>
            <a:headEnd/>
            <a:tailEnd/>
          </a:ln>
        </p:spPr>
      </p:pic>
      <p:sp>
        <p:nvSpPr>
          <p:cNvPr id="22" name="正方形/長方形 21"/>
          <p:cNvSpPr/>
          <p:nvPr/>
        </p:nvSpPr>
        <p:spPr>
          <a:xfrm>
            <a:off x="269195" y="494398"/>
            <a:ext cx="8586568" cy="8176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rad="101600">
              <a:schemeClr val="accent1">
                <a:satMod val="175000"/>
                <a:alpha val="40000"/>
              </a:schemeClr>
            </a:glow>
            <a:outerShdw blurRad="25400" dist="20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0949" dirty="0">
              <a:latin typeface="HGP創英ﾌﾟﾚｾﾞﾝｽEB" panose="02020800000000000000" pitchFamily="18" charset="-128"/>
              <a:ea typeface="HGP創英ﾌﾟﾚｾﾞﾝｽEB" panose="02020800000000000000" pitchFamily="18" charset="-128"/>
            </a:endParaRPr>
          </a:p>
        </p:txBody>
      </p:sp>
      <p:sp>
        <p:nvSpPr>
          <p:cNvPr id="6" name="タイトル 5"/>
          <p:cNvSpPr>
            <a:spLocks noGrp="1"/>
          </p:cNvSpPr>
          <p:nvPr>
            <p:ph type="title"/>
          </p:nvPr>
        </p:nvSpPr>
        <p:spPr>
          <a:xfrm>
            <a:off x="269195" y="492436"/>
            <a:ext cx="8586569" cy="819217"/>
          </a:xfrm>
        </p:spPr>
        <p:txBody>
          <a:bodyPr>
            <a:normAutofit fontScale="90000"/>
          </a:bodyPr>
          <a:lstStyle/>
          <a:p>
            <a:r>
              <a:rPr lang="ja-JP" altLang="en-US" sz="3200" dirty="0" smtClean="0"/>
              <a:t>坂井田・矢代研究室</a:t>
            </a:r>
            <a:r>
              <a:rPr lang="en-US" altLang="ja-JP" sz="3200" dirty="0" smtClean="0"/>
              <a:t>【</a:t>
            </a:r>
            <a:r>
              <a:rPr lang="ja-JP" altLang="en-US" sz="3200" dirty="0"/>
              <a:t>マルチスケール材料評価・</a:t>
            </a:r>
            <a:r>
              <a:rPr lang="ja-JP" altLang="en-US" sz="3200" dirty="0" smtClean="0"/>
              <a:t>設計</a:t>
            </a:r>
            <a:r>
              <a:rPr lang="en-US" altLang="ja-JP" sz="3200" dirty="0" smtClean="0"/>
              <a:t>】</a:t>
            </a:r>
            <a:endParaRPr lang="ja-JP" altLang="en-US" sz="3200" dirty="0"/>
          </a:p>
        </p:txBody>
      </p:sp>
      <p:sp>
        <p:nvSpPr>
          <p:cNvPr id="14" name="テキスト ボックス 13"/>
          <p:cNvSpPr txBox="1"/>
          <p:nvPr/>
        </p:nvSpPr>
        <p:spPr>
          <a:xfrm>
            <a:off x="5036263" y="5075756"/>
            <a:ext cx="1877437" cy="369332"/>
          </a:xfrm>
          <a:prstGeom prst="rect">
            <a:avLst/>
          </a:prstGeom>
          <a:noFill/>
        </p:spPr>
        <p:txBody>
          <a:bodyPr wrap="none" rtlCol="0">
            <a:spAutoFit/>
          </a:bodyPr>
          <a:lstStyle/>
          <a:p>
            <a:r>
              <a:rPr kumimoji="1" lang="ja-JP" altLang="en-US" dirty="0" smtClean="0">
                <a:latin typeface="HGPｺﾞｼｯｸM" panose="020B0600000000000000" pitchFamily="50" charset="-128"/>
                <a:ea typeface="HGPｺﾞｼｯｸM" panose="020B0600000000000000" pitchFamily="50" charset="-128"/>
              </a:rPr>
              <a:t>坂井田喜久 教授</a:t>
            </a:r>
            <a:endParaRPr kumimoji="1" lang="ja-JP" altLang="en-US" dirty="0">
              <a:latin typeface="HGPｺﾞｼｯｸM" panose="020B0600000000000000" pitchFamily="50" charset="-128"/>
              <a:ea typeface="HGPｺﾞｼｯｸM" panose="020B0600000000000000" pitchFamily="50" charset="-128"/>
            </a:endParaRPr>
          </a:p>
        </p:txBody>
      </p:sp>
      <p:sp>
        <p:nvSpPr>
          <p:cNvPr id="16" name="正方形/長方形 15"/>
          <p:cNvSpPr/>
          <p:nvPr/>
        </p:nvSpPr>
        <p:spPr>
          <a:xfrm>
            <a:off x="5005071" y="5495380"/>
            <a:ext cx="2246243" cy="1200329"/>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a:t>
            </a:r>
            <a:r>
              <a:rPr lang="ja-JP" altLang="en-US" dirty="0">
                <a:latin typeface="HGPｺﾞｼｯｸM" panose="020B0600000000000000" pitchFamily="50" charset="-128"/>
                <a:ea typeface="HGPｺﾞｼｯｸM" panose="020B0600000000000000" pitchFamily="50" charset="-128"/>
              </a:rPr>
              <a:t>：材料強度学</a:t>
            </a:r>
            <a:endParaRPr lang="en-US" altLang="ja-JP" dirty="0" smtClean="0">
              <a:latin typeface="HGPｺﾞｼｯｸM" panose="020B0600000000000000" pitchFamily="50" charset="-128"/>
              <a:ea typeface="HGPｺﾞｼｯｸM" panose="020B0600000000000000" pitchFamily="50" charset="-128"/>
            </a:endParaRPr>
          </a:p>
          <a:p>
            <a:pPr marL="88900">
              <a:buSzPct val="90000"/>
            </a:pPr>
            <a:r>
              <a:rPr lang="ja-JP" altLang="en-US" dirty="0">
                <a:latin typeface="HGPｺﾞｼｯｸM" panose="020B0600000000000000" pitchFamily="50" charset="-128"/>
                <a:ea typeface="HGPｺﾞｼｯｸM" panose="020B0600000000000000" pitchFamily="50" charset="-128"/>
              </a:rPr>
              <a:t>担当</a:t>
            </a:r>
            <a:r>
              <a:rPr lang="ja-JP" altLang="en-US" dirty="0" smtClean="0">
                <a:latin typeface="HGPｺﾞｼｯｸM" panose="020B0600000000000000" pitchFamily="50" charset="-128"/>
                <a:ea typeface="HGPｺﾞｼｯｸM" panose="020B0600000000000000" pitchFamily="50" charset="-128"/>
              </a:rPr>
              <a:t>講義：</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機械材料</a:t>
            </a:r>
            <a:r>
              <a:rPr lang="en-US" altLang="ja-JP" dirty="0" smtClean="0">
                <a:latin typeface="HGPｺﾞｼｯｸM" panose="020B0600000000000000" pitchFamily="50" charset="-128"/>
                <a:ea typeface="HGPｺﾞｼｯｸM" panose="020B0600000000000000" pitchFamily="50" charset="-128"/>
              </a:rPr>
              <a:t>Ⅱ</a:t>
            </a:r>
            <a:endParaRPr lang="en-US" altLang="ja-JP" dirty="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a:latin typeface="HGPｺﾞｼｯｸM" panose="020B0600000000000000" pitchFamily="50" charset="-128"/>
                <a:ea typeface="HGPｺﾞｼｯｸM" panose="020B0600000000000000" pitchFamily="50" charset="-128"/>
              </a:rPr>
              <a:t>材料</a:t>
            </a:r>
            <a:r>
              <a:rPr lang="ja-JP" altLang="en-US" dirty="0" smtClean="0">
                <a:latin typeface="HGPｺﾞｼｯｸM" panose="020B0600000000000000" pitchFamily="50" charset="-128"/>
                <a:ea typeface="HGPｺﾞｼｯｸM" panose="020B0600000000000000" pitchFamily="50" charset="-128"/>
              </a:rPr>
              <a:t>強度学 他</a:t>
            </a:r>
            <a:endParaRPr lang="ja-JP" altLang="en-US" dirty="0">
              <a:latin typeface="HGPｺﾞｼｯｸM" panose="020B0600000000000000" pitchFamily="50" charset="-128"/>
              <a:ea typeface="HGPｺﾞｼｯｸM" panose="020B0600000000000000" pitchFamily="50" charset="-128"/>
            </a:endParaRPr>
          </a:p>
        </p:txBody>
      </p:sp>
      <p:sp>
        <p:nvSpPr>
          <p:cNvPr id="17" name="コンテンツ プレースホルダー 16"/>
          <p:cNvSpPr>
            <a:spLocks noGrp="1"/>
          </p:cNvSpPr>
          <p:nvPr>
            <p:ph idx="1"/>
          </p:nvPr>
        </p:nvSpPr>
        <p:spPr>
          <a:xfrm>
            <a:off x="269195" y="1436805"/>
            <a:ext cx="8586569" cy="1890756"/>
          </a:xfrm>
        </p:spPr>
        <p:txBody>
          <a:bodyPr>
            <a:normAutofit fontScale="85000" lnSpcReduction="10000"/>
          </a:bodyPr>
          <a:lstStyle/>
          <a:p>
            <a:r>
              <a:rPr lang="ja-JP" altLang="en-US" dirty="0" smtClean="0"/>
              <a:t>機械・構造物に使用される材料のミクロ</a:t>
            </a:r>
            <a:r>
              <a:rPr lang="ja-JP" altLang="en-US" dirty="0"/>
              <a:t>（微小）構造</a:t>
            </a:r>
            <a:r>
              <a:rPr lang="ja-JP" altLang="en-US" dirty="0" smtClean="0"/>
              <a:t>と機械的性質や破壊強度</a:t>
            </a:r>
            <a:r>
              <a:rPr lang="ja-JP" altLang="en-US" dirty="0"/>
              <a:t>などのマクロ（巨視的）な強度</a:t>
            </a:r>
            <a:r>
              <a:rPr lang="ja-JP" altLang="en-US" dirty="0" smtClean="0"/>
              <a:t>特性</a:t>
            </a:r>
            <a:r>
              <a:rPr lang="ja-JP" altLang="en-US" dirty="0"/>
              <a:t>を結び付ける</a:t>
            </a:r>
            <a:r>
              <a:rPr lang="ja-JP" altLang="en-US" dirty="0" smtClean="0"/>
              <a:t>研究</a:t>
            </a:r>
            <a:endParaRPr lang="en-US" altLang="ja-JP" dirty="0" smtClean="0"/>
          </a:p>
          <a:p>
            <a:r>
              <a:rPr lang="ja-JP" altLang="en-US" dirty="0" smtClean="0"/>
              <a:t>破壊挙動の予測によって先進的</a:t>
            </a:r>
            <a:r>
              <a:rPr lang="ja-JP" altLang="en-US" dirty="0"/>
              <a:t>な工業部品の設計指針を確立</a:t>
            </a:r>
            <a:endParaRPr kumimoji="1" lang="en-US" altLang="ja-JP" dirty="0" smtClean="0"/>
          </a:p>
          <a:p>
            <a:r>
              <a:rPr lang="ja-JP" altLang="en-US" dirty="0" smtClean="0"/>
              <a:t>自動車用途の鉄鋼材料（熱処理・表面改質），航空宇宙用途の炭素</a:t>
            </a:r>
            <a:r>
              <a:rPr lang="ja-JP" altLang="en-US" dirty="0"/>
              <a:t>繊維強化複合</a:t>
            </a:r>
            <a:r>
              <a:rPr lang="ja-JP" altLang="en-US" dirty="0" smtClean="0"/>
              <a:t>材料（</a:t>
            </a:r>
            <a:r>
              <a:rPr lang="en-US" altLang="ja-JP" dirty="0" smtClean="0"/>
              <a:t>CFRP</a:t>
            </a:r>
            <a:r>
              <a:rPr lang="ja-JP" altLang="en-US" dirty="0" smtClean="0"/>
              <a:t>），セラミックス，生体</a:t>
            </a:r>
            <a:r>
              <a:rPr lang="ja-JP" altLang="en-US" dirty="0"/>
              <a:t>骨</a:t>
            </a:r>
            <a:r>
              <a:rPr lang="ja-JP" altLang="en-US" dirty="0" smtClean="0"/>
              <a:t>など</a:t>
            </a:r>
            <a:endParaRPr kumimoji="1" lang="ja-JP" altLang="en-US" dirty="0"/>
          </a:p>
        </p:txBody>
      </p:sp>
      <p:sp>
        <p:nvSpPr>
          <p:cNvPr id="18" name="テキスト ボックス 17"/>
          <p:cNvSpPr txBox="1"/>
          <p:nvPr/>
        </p:nvSpPr>
        <p:spPr>
          <a:xfrm>
            <a:off x="7015726" y="5075756"/>
            <a:ext cx="1877437" cy="369332"/>
          </a:xfrm>
          <a:prstGeom prst="rect">
            <a:avLst/>
          </a:prstGeom>
          <a:noFill/>
        </p:spPr>
        <p:txBody>
          <a:bodyPr wrap="none" rtlCol="0">
            <a:spAutoFit/>
          </a:bodyPr>
          <a:lstStyle/>
          <a:p>
            <a:r>
              <a:rPr kumimoji="1" lang="ja-JP" altLang="en-US" dirty="0" smtClean="0">
                <a:latin typeface="HGPｺﾞｼｯｸM" panose="020B0600000000000000" pitchFamily="50" charset="-128"/>
                <a:ea typeface="HGPｺﾞｼｯｸM" panose="020B0600000000000000" pitchFamily="50" charset="-128"/>
              </a:rPr>
              <a:t>矢代茂樹 准教授</a:t>
            </a:r>
            <a:endParaRPr kumimoji="1" lang="ja-JP" altLang="en-US" dirty="0">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463682" y="63364"/>
            <a:ext cx="3538329" cy="4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2400" dirty="0" smtClean="0">
                <a:solidFill>
                  <a:schemeClr val="tx1"/>
                </a:solidFill>
                <a:latin typeface="HGPｺﾞｼｯｸM" panose="020B0600000000000000" pitchFamily="50" charset="-128"/>
                <a:ea typeface="HGPｺﾞｼｯｸM" panose="020B0600000000000000" pitchFamily="50" charset="-128"/>
              </a:rPr>
              <a:t>Mi1</a:t>
            </a:r>
            <a:r>
              <a:rPr kumimoji="1" lang="ja-JP" altLang="en-US" sz="2400" dirty="0" smtClean="0">
                <a:solidFill>
                  <a:schemeClr val="tx1"/>
                </a:solidFill>
                <a:latin typeface="HGPｺﾞｼｯｸM" panose="020B0600000000000000" pitchFamily="50" charset="-128"/>
                <a:ea typeface="HGPｺﾞｼｯｸM" panose="020B0600000000000000" pitchFamily="50" charset="-128"/>
              </a:rPr>
              <a:t>：材料解析</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23" name="正方形/長方形 22"/>
          <p:cNvSpPr/>
          <p:nvPr/>
        </p:nvSpPr>
        <p:spPr>
          <a:xfrm>
            <a:off x="6872150" y="5518187"/>
            <a:ext cx="2246243" cy="1200329"/>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専門：複合材料工学担当講義</a:t>
            </a:r>
            <a:r>
              <a:rPr lang="ja-JP" altLang="en-US" dirty="0">
                <a:latin typeface="HGPｺﾞｼｯｸM" panose="020B0600000000000000" pitchFamily="50" charset="-128"/>
                <a:ea typeface="HGPｺﾞｼｯｸM" panose="020B0600000000000000" pitchFamily="50" charset="-128"/>
              </a:rPr>
              <a:t>：</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材料力学</a:t>
            </a:r>
            <a:r>
              <a:rPr lang="en-US" altLang="ja-JP" dirty="0" smtClean="0">
                <a:latin typeface="HGPｺﾞｼｯｸM" panose="020B0600000000000000" pitchFamily="50" charset="-128"/>
                <a:ea typeface="HGPｺﾞｼｯｸM" panose="020B0600000000000000" pitchFamily="50" charset="-128"/>
              </a:rPr>
              <a:t>Ⅰ</a:t>
            </a:r>
            <a:endParaRPr lang="en-US" altLang="ja-JP" dirty="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弾性力学 他</a:t>
            </a:r>
            <a:endParaRPr lang="ja-JP" altLang="en-US" dirty="0">
              <a:latin typeface="HGPｺﾞｼｯｸM" panose="020B0600000000000000" pitchFamily="50" charset="-128"/>
              <a:ea typeface="HGPｺﾞｼｯｸM" panose="020B0600000000000000" pitchFamily="50" charset="-128"/>
            </a:endParaRPr>
          </a:p>
        </p:txBody>
      </p:sp>
      <p:pic>
        <p:nvPicPr>
          <p:cNvPr id="2" name="Picture 2" descr="http://www.ipc.shizuoka.ac.jp/%7Etsyashi/image/pic_yashir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5196" y="3583131"/>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rotWithShape="1">
          <a:blip r:embed="rId8">
            <a:extLst>
              <a:ext uri="{28A0092B-C50C-407E-A947-70E740481C1C}">
                <a14:useLocalDpi xmlns:a14="http://schemas.microsoft.com/office/drawing/2010/main" val="0"/>
              </a:ext>
            </a:extLst>
          </a:blip>
          <a:srcRect l="13535"/>
          <a:stretch/>
        </p:blipFill>
        <p:spPr>
          <a:xfrm>
            <a:off x="3224893" y="5235704"/>
            <a:ext cx="1660131" cy="1440000"/>
          </a:xfrm>
          <a:prstGeom prst="rect">
            <a:avLst/>
          </a:prstGeom>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937" y="5235704"/>
            <a:ext cx="1080000" cy="1440000"/>
          </a:xfrm>
          <a:prstGeom prst="rect">
            <a:avLst/>
          </a:prstGeom>
        </p:spPr>
      </p:pic>
      <p:pic>
        <p:nvPicPr>
          <p:cNvPr id="11" name="マイ ムービー">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28586" r="2990"/>
          <a:stretch/>
        </p:blipFill>
        <p:spPr>
          <a:xfrm>
            <a:off x="1393338" y="5235704"/>
            <a:ext cx="1748946" cy="1440000"/>
          </a:xfrm>
          <a:prstGeom prst="rect">
            <a:avLst/>
          </a:prstGeom>
        </p:spPr>
      </p:pic>
      <p:sp>
        <p:nvSpPr>
          <p:cNvPr id="19" name="テキスト ボックス 18"/>
          <p:cNvSpPr txBox="1"/>
          <p:nvPr/>
        </p:nvSpPr>
        <p:spPr>
          <a:xfrm>
            <a:off x="1459050" y="5232995"/>
            <a:ext cx="1596912" cy="276999"/>
          </a:xfrm>
          <a:prstGeom prst="rect">
            <a:avLst/>
          </a:prstGeom>
          <a:noFill/>
        </p:spPr>
        <p:txBody>
          <a:bodyPr wrap="none" rtlCol="0">
            <a:spAutoFit/>
          </a:bodyPr>
          <a:lstStyle/>
          <a:p>
            <a:r>
              <a:rPr kumimoji="1" lang="en-US" altLang="ja-JP" sz="1200" dirty="0" smtClean="0">
                <a:solidFill>
                  <a:schemeClr val="bg1"/>
                </a:solidFill>
                <a:latin typeface="HGPｺﾞｼｯｸM" panose="020B0600000000000000" pitchFamily="50" charset="-128"/>
                <a:ea typeface="HGPｺﾞｼｯｸM" panose="020B0600000000000000" pitchFamily="50" charset="-128"/>
              </a:rPr>
              <a:t>CFRP</a:t>
            </a:r>
            <a:r>
              <a:rPr kumimoji="1" lang="ja-JP" altLang="en-US" sz="1200" dirty="0" smtClean="0">
                <a:solidFill>
                  <a:schemeClr val="bg1"/>
                </a:solidFill>
                <a:latin typeface="HGPｺﾞｼｯｸM" panose="020B0600000000000000" pitchFamily="50" charset="-128"/>
                <a:ea typeface="HGPｺﾞｼｯｸM" panose="020B0600000000000000" pitchFamily="50" charset="-128"/>
              </a:rPr>
              <a:t>の高速衝撃試験</a:t>
            </a:r>
            <a:endParaRPr kumimoji="1" lang="ja-JP" altLang="en-US" sz="1200" dirty="0">
              <a:solidFill>
                <a:schemeClr val="bg1"/>
              </a:solidFill>
              <a:latin typeface="HGPｺﾞｼｯｸM" panose="020B0600000000000000" pitchFamily="50" charset="-128"/>
              <a:ea typeface="HGPｺﾞｼｯｸM" panose="020B0600000000000000" pitchFamily="50" charset="-128"/>
            </a:endParaRPr>
          </a:p>
        </p:txBody>
      </p:sp>
      <p:sp>
        <p:nvSpPr>
          <p:cNvPr id="21" name="テキスト ボックス 20"/>
          <p:cNvSpPr txBox="1"/>
          <p:nvPr/>
        </p:nvSpPr>
        <p:spPr>
          <a:xfrm>
            <a:off x="3402543" y="5232995"/>
            <a:ext cx="1289135" cy="276999"/>
          </a:xfrm>
          <a:prstGeom prst="rect">
            <a:avLst/>
          </a:prstGeom>
          <a:noFill/>
        </p:spPr>
        <p:txBody>
          <a:bodyPr wrap="none" rtlCol="0">
            <a:spAutoFit/>
          </a:bodyPr>
          <a:lstStyle/>
          <a:p>
            <a:r>
              <a:rPr kumimoji="1" lang="en-US" altLang="ja-JP" sz="1200" dirty="0" smtClean="0">
                <a:solidFill>
                  <a:schemeClr val="bg1"/>
                </a:solidFill>
                <a:latin typeface="HGPｺﾞｼｯｸM" panose="020B0600000000000000" pitchFamily="50" charset="-128"/>
                <a:ea typeface="HGPｺﾞｼｯｸM" panose="020B0600000000000000" pitchFamily="50" charset="-128"/>
              </a:rPr>
              <a:t>CFRP</a:t>
            </a:r>
            <a:r>
              <a:rPr kumimoji="1" lang="ja-JP" altLang="en-US" sz="1200" dirty="0" err="1" smtClean="0">
                <a:solidFill>
                  <a:schemeClr val="bg1"/>
                </a:solidFill>
                <a:latin typeface="HGPｺﾞｼｯｸM" panose="020B0600000000000000" pitchFamily="50" charset="-128"/>
                <a:ea typeface="HGPｺﾞｼｯｸM" panose="020B0600000000000000" pitchFamily="50" charset="-128"/>
              </a:rPr>
              <a:t>の圧縮破</a:t>
            </a:r>
            <a:r>
              <a:rPr kumimoji="1" lang="ja-JP" altLang="en-US" sz="1200" dirty="0" smtClean="0">
                <a:solidFill>
                  <a:schemeClr val="bg1"/>
                </a:solidFill>
                <a:latin typeface="HGPｺﾞｼｯｸM" panose="020B0600000000000000" pitchFamily="50" charset="-128"/>
                <a:ea typeface="HGPｺﾞｼｯｸM" panose="020B0600000000000000" pitchFamily="50" charset="-128"/>
              </a:rPr>
              <a:t>面</a:t>
            </a:r>
            <a:endParaRPr kumimoji="1" lang="ja-JP" altLang="en-US" sz="1200" dirty="0">
              <a:solidFill>
                <a:schemeClr val="bg1"/>
              </a:solidFill>
              <a:latin typeface="HGPｺﾞｼｯｸM" panose="020B0600000000000000" pitchFamily="50" charset="-128"/>
              <a:ea typeface="HGPｺﾞｼｯｸM" panose="020B0600000000000000" pitchFamily="50" charset="-128"/>
            </a:endParaRPr>
          </a:p>
        </p:txBody>
      </p:sp>
      <p:graphicFrame>
        <p:nvGraphicFramePr>
          <p:cNvPr id="26" name="Object 8"/>
          <p:cNvGraphicFramePr>
            <a:graphicFrameLocks noChangeAspect="1"/>
          </p:cNvGraphicFramePr>
          <p:nvPr>
            <p:extLst/>
          </p:nvPr>
        </p:nvGraphicFramePr>
        <p:xfrm>
          <a:off x="2908132" y="3523841"/>
          <a:ext cx="714741" cy="1355634"/>
        </p:xfrm>
        <a:graphic>
          <a:graphicData uri="http://schemas.openxmlformats.org/presentationml/2006/ole">
            <mc:AlternateContent xmlns:mc="http://schemas.openxmlformats.org/markup-compatibility/2006">
              <mc:Choice xmlns:v="urn:schemas-microsoft-com:vml" Requires="v">
                <p:oleObj spid="_x0000_s1030" name="ビットマップ イメージ" r:id="rId11" imgW="2409524" imgH="4571429" progId="PBrush">
                  <p:embed/>
                </p:oleObj>
              </mc:Choice>
              <mc:Fallback>
                <p:oleObj name="ビットマップ イメージ" r:id="rId11" imgW="2409524" imgH="4571429" progId="PBrus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08132" y="3523841"/>
                        <a:ext cx="714741" cy="1355634"/>
                      </a:xfrm>
                      <a:prstGeom prst="rect">
                        <a:avLst/>
                      </a:prstGeom>
                      <a:noFill/>
                      <a:ln>
                        <a:noFill/>
                      </a:ln>
                      <a:effectLst/>
                      <a:extLst/>
                    </p:spPr>
                  </p:pic>
                </p:oleObj>
              </mc:Fallback>
            </mc:AlternateContent>
          </a:graphicData>
        </a:graphic>
      </p:graphicFrame>
      <p:sp>
        <p:nvSpPr>
          <p:cNvPr id="4" name="テキスト ボックス 3"/>
          <p:cNvSpPr txBox="1"/>
          <p:nvPr/>
        </p:nvSpPr>
        <p:spPr>
          <a:xfrm>
            <a:off x="3654516" y="3444082"/>
            <a:ext cx="646331" cy="461665"/>
          </a:xfrm>
          <a:prstGeom prst="rect">
            <a:avLst/>
          </a:prstGeom>
          <a:noFill/>
        </p:spPr>
        <p:txBody>
          <a:bodyPr wrap="none" rtlCol="0">
            <a:spAutoFit/>
          </a:bodyPr>
          <a:lstStyle/>
          <a:p>
            <a:r>
              <a:rPr kumimoji="1" lang="ja-JP" altLang="en-US" sz="1200" dirty="0" smtClean="0"/>
              <a:t>海綿骨</a:t>
            </a:r>
            <a:endParaRPr kumimoji="1" lang="en-US" altLang="ja-JP" sz="1200" dirty="0" smtClean="0"/>
          </a:p>
          <a:p>
            <a:pPr algn="ctr"/>
            <a:r>
              <a:rPr lang="ja-JP" altLang="en-US" sz="1200" dirty="0"/>
              <a:t>＋</a:t>
            </a:r>
            <a:endParaRPr kumimoji="1" lang="ja-JP" altLang="en-US" sz="1200" dirty="0"/>
          </a:p>
        </p:txBody>
      </p:sp>
      <p:sp>
        <p:nvSpPr>
          <p:cNvPr id="30" name="テキスト ボックス 29"/>
          <p:cNvSpPr txBox="1"/>
          <p:nvPr/>
        </p:nvSpPr>
        <p:spPr>
          <a:xfrm>
            <a:off x="3666655" y="3856626"/>
            <a:ext cx="646331" cy="276999"/>
          </a:xfrm>
          <a:prstGeom prst="rect">
            <a:avLst/>
          </a:prstGeom>
          <a:noFill/>
        </p:spPr>
        <p:txBody>
          <a:bodyPr wrap="none" rtlCol="0">
            <a:spAutoFit/>
          </a:bodyPr>
          <a:lstStyle/>
          <a:p>
            <a:r>
              <a:rPr kumimoji="1" lang="ja-JP" altLang="en-US" sz="1200" dirty="0" smtClean="0"/>
              <a:t>皮質骨</a:t>
            </a:r>
            <a:endParaRPr kumimoji="1" lang="ja-JP" altLang="en-US" sz="1200" dirty="0"/>
          </a:p>
        </p:txBody>
      </p:sp>
      <p:pic>
        <p:nvPicPr>
          <p:cNvPr id="31" name="Picture 21" descr="歯車"/>
          <p:cNvPicPr>
            <a:picLocks noChangeAspect="1" noChangeArrowheads="1"/>
          </p:cNvPicPr>
          <p:nvPr/>
        </p:nvPicPr>
        <p:blipFill>
          <a:blip r:embed="rId13" cstate="print"/>
          <a:srcRect/>
          <a:stretch>
            <a:fillRect/>
          </a:stretch>
        </p:blipFill>
        <p:spPr bwMode="auto">
          <a:xfrm>
            <a:off x="285538" y="3379771"/>
            <a:ext cx="685615" cy="750418"/>
          </a:xfrm>
          <a:prstGeom prst="rect">
            <a:avLst/>
          </a:prstGeom>
          <a:noFill/>
          <a:ln w="9525">
            <a:noFill/>
            <a:miter lim="800000"/>
            <a:headEnd/>
            <a:tailEnd/>
          </a:ln>
        </p:spPr>
      </p:pic>
      <p:pic>
        <p:nvPicPr>
          <p:cNvPr id="5" name="図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256585" y="4185800"/>
            <a:ext cx="1879859" cy="156302"/>
          </a:xfrm>
          <a:prstGeom prst="rect">
            <a:avLst/>
          </a:prstGeom>
        </p:spPr>
      </p:pic>
      <p:sp>
        <p:nvSpPr>
          <p:cNvPr id="8" name="テキスト ボックス 7"/>
          <p:cNvSpPr txBox="1"/>
          <p:nvPr/>
        </p:nvSpPr>
        <p:spPr>
          <a:xfrm>
            <a:off x="228235" y="4100620"/>
            <a:ext cx="800219" cy="276999"/>
          </a:xfrm>
          <a:prstGeom prst="rect">
            <a:avLst/>
          </a:prstGeom>
          <a:noFill/>
        </p:spPr>
        <p:txBody>
          <a:bodyPr wrap="none" rtlCol="0">
            <a:spAutoFit/>
          </a:bodyPr>
          <a:lstStyle/>
          <a:p>
            <a:r>
              <a:rPr kumimoji="1" lang="ja-JP" altLang="en-US" sz="1200" dirty="0" smtClean="0"/>
              <a:t>浸炭歯車</a:t>
            </a:r>
            <a:endParaRPr kumimoji="1" lang="ja-JP" altLang="en-US" sz="1200" dirty="0"/>
          </a:p>
        </p:txBody>
      </p:sp>
      <p:sp>
        <p:nvSpPr>
          <p:cNvPr id="34" name="テキスト ボックス 33"/>
          <p:cNvSpPr txBox="1"/>
          <p:nvPr/>
        </p:nvSpPr>
        <p:spPr>
          <a:xfrm>
            <a:off x="3291804" y="4876022"/>
            <a:ext cx="635110" cy="276999"/>
          </a:xfrm>
          <a:prstGeom prst="rect">
            <a:avLst/>
          </a:prstGeom>
          <a:noFill/>
        </p:spPr>
        <p:txBody>
          <a:bodyPr wrap="none" rtlCol="0">
            <a:spAutoFit/>
          </a:bodyPr>
          <a:lstStyle/>
          <a:p>
            <a:r>
              <a:rPr kumimoji="1" lang="en-US" altLang="ja-JP" sz="1200" dirty="0" smtClean="0"/>
              <a:t>L5</a:t>
            </a:r>
            <a:r>
              <a:rPr kumimoji="1" lang="ja-JP" altLang="en-US" sz="1200" dirty="0" smtClean="0"/>
              <a:t>腰椎</a:t>
            </a:r>
            <a:endParaRPr kumimoji="1" lang="ja-JP" altLang="en-US" sz="1200" dirty="0"/>
          </a:p>
        </p:txBody>
      </p:sp>
      <p:pic>
        <p:nvPicPr>
          <p:cNvPr id="9" name="図 8"/>
          <p:cNvPicPr>
            <a:picLocks noChangeAspect="1"/>
          </p:cNvPicPr>
          <p:nvPr/>
        </p:nvPicPr>
        <p:blipFill>
          <a:blip r:embed="rId15"/>
          <a:stretch>
            <a:fillRect/>
          </a:stretch>
        </p:blipFill>
        <p:spPr>
          <a:xfrm rot="16200000">
            <a:off x="2030560" y="3867982"/>
            <a:ext cx="1353531" cy="198639"/>
          </a:xfrm>
          <a:prstGeom prst="rect">
            <a:avLst/>
          </a:prstGeom>
          <a:scene3d>
            <a:camera prst="orthographicFront">
              <a:rot lat="0" lon="0" rev="10800000"/>
            </a:camera>
            <a:lightRig rig="threePt" dir="t"/>
          </a:scene3d>
        </p:spPr>
      </p:pic>
      <p:pic>
        <p:nvPicPr>
          <p:cNvPr id="13" name="図 12"/>
          <p:cNvPicPr>
            <a:picLocks noChangeAspect="1"/>
          </p:cNvPicPr>
          <p:nvPr/>
        </p:nvPicPr>
        <p:blipFill>
          <a:blip r:embed="rId16"/>
          <a:stretch>
            <a:fillRect/>
          </a:stretch>
        </p:blipFill>
        <p:spPr>
          <a:xfrm>
            <a:off x="2308838" y="3858800"/>
            <a:ext cx="229885" cy="777553"/>
          </a:xfrm>
          <a:prstGeom prst="rect">
            <a:avLst/>
          </a:prstGeom>
        </p:spPr>
      </p:pic>
      <p:sp>
        <p:nvSpPr>
          <p:cNvPr id="33" name="テキスト ボックス 32"/>
          <p:cNvSpPr txBox="1"/>
          <p:nvPr/>
        </p:nvSpPr>
        <p:spPr>
          <a:xfrm>
            <a:off x="2207656" y="4644067"/>
            <a:ext cx="800219" cy="461665"/>
          </a:xfrm>
          <a:prstGeom prst="rect">
            <a:avLst/>
          </a:prstGeom>
          <a:noFill/>
        </p:spPr>
        <p:txBody>
          <a:bodyPr wrap="none" rtlCol="0">
            <a:spAutoFit/>
          </a:bodyPr>
          <a:lstStyle/>
          <a:p>
            <a:r>
              <a:rPr lang="ja-JP" altLang="en-US" sz="1200" dirty="0" smtClean="0"/>
              <a:t>焼入</a:t>
            </a:r>
            <a:r>
              <a:rPr kumimoji="1" lang="ja-JP" altLang="en-US" sz="1200" dirty="0" smtClean="0"/>
              <a:t>後の</a:t>
            </a:r>
            <a:endParaRPr kumimoji="1" lang="en-US" altLang="ja-JP" sz="1200" dirty="0" smtClean="0"/>
          </a:p>
          <a:p>
            <a:r>
              <a:rPr kumimoji="1" lang="ja-JP" altLang="en-US" sz="1200" dirty="0" smtClean="0"/>
              <a:t>日本刀</a:t>
            </a:r>
            <a:endParaRPr kumimoji="1" lang="ja-JP" altLang="en-US" sz="1200" dirty="0"/>
          </a:p>
        </p:txBody>
      </p:sp>
      <p:pic>
        <p:nvPicPr>
          <p:cNvPr id="42" name="図 41" descr="マルテンサイト体積分率20度カラー.png"/>
          <p:cNvPicPr>
            <a:picLocks noChangeAspect="1"/>
          </p:cNvPicPr>
          <p:nvPr/>
        </p:nvPicPr>
        <p:blipFill>
          <a:blip r:embed="rId17" cstate="print"/>
          <a:stretch>
            <a:fillRect/>
          </a:stretch>
        </p:blipFill>
        <p:spPr>
          <a:xfrm>
            <a:off x="1146789" y="3356675"/>
            <a:ext cx="806789" cy="1074928"/>
          </a:xfrm>
          <a:prstGeom prst="rect">
            <a:avLst/>
          </a:prstGeom>
        </p:spPr>
      </p:pic>
      <p:sp>
        <p:nvSpPr>
          <p:cNvPr id="43" name="テキスト ボックス 42"/>
          <p:cNvSpPr txBox="1"/>
          <p:nvPr/>
        </p:nvSpPr>
        <p:spPr>
          <a:xfrm>
            <a:off x="990014" y="4406733"/>
            <a:ext cx="1376111" cy="730969"/>
          </a:xfrm>
          <a:prstGeom prst="rect">
            <a:avLst/>
          </a:prstGeom>
          <a:noFill/>
        </p:spPr>
        <p:txBody>
          <a:bodyPr wrap="square" rtlCol="0">
            <a:spAutoFit/>
          </a:bodyPr>
          <a:lstStyle/>
          <a:p>
            <a:r>
              <a:rPr kumimoji="1" lang="ja-JP" altLang="en-US" sz="1050" dirty="0" smtClean="0"/>
              <a:t>   ↑ 硬化層</a:t>
            </a:r>
            <a:endParaRPr kumimoji="1" lang="en-US" altLang="ja-JP" sz="1050" dirty="0" smtClean="0"/>
          </a:p>
          <a:p>
            <a:pPr>
              <a:spcBef>
                <a:spcPts val="600"/>
              </a:spcBef>
            </a:pPr>
            <a:r>
              <a:rPr lang="ja-JP" altLang="en-US" sz="1050" dirty="0" smtClean="0"/>
              <a:t>←</a:t>
            </a:r>
            <a:r>
              <a:rPr lang="en-US" altLang="ja-JP" sz="1050" dirty="0" smtClean="0"/>
              <a:t>EBSD</a:t>
            </a:r>
            <a:r>
              <a:rPr lang="ja-JP" altLang="en-US" sz="1050" dirty="0" smtClean="0"/>
              <a:t>法による</a:t>
            </a:r>
            <a:endParaRPr lang="en-US" altLang="ja-JP" sz="1050" dirty="0" smtClean="0"/>
          </a:p>
          <a:p>
            <a:pPr>
              <a:spcBef>
                <a:spcPts val="600"/>
              </a:spcBef>
            </a:pPr>
            <a:r>
              <a:rPr lang="ja-JP" altLang="en-US" sz="1050" dirty="0" smtClean="0"/>
              <a:t>結晶方位解析結果</a:t>
            </a:r>
            <a:endParaRPr kumimoji="1" lang="ja-JP" altLang="en-US" sz="1050" dirty="0"/>
          </a:p>
        </p:txBody>
      </p:sp>
      <p:grpSp>
        <p:nvGrpSpPr>
          <p:cNvPr id="36" name="Group 35"/>
          <p:cNvGrpSpPr>
            <a:grpSpLocks/>
          </p:cNvGrpSpPr>
          <p:nvPr/>
        </p:nvGrpSpPr>
        <p:grpSpPr bwMode="auto">
          <a:xfrm rot="16200000">
            <a:off x="989126" y="3495774"/>
            <a:ext cx="468559" cy="436632"/>
            <a:chOff x="3617" y="2330"/>
            <a:chExt cx="827" cy="772"/>
          </a:xfrm>
        </p:grpSpPr>
        <p:pic>
          <p:nvPicPr>
            <p:cNvPr id="37" name="Picture 26"/>
            <p:cNvPicPr>
              <a:picLocks noChangeAspect="1" noChangeArrowheads="1"/>
            </p:cNvPicPr>
            <p:nvPr/>
          </p:nvPicPr>
          <p:blipFill>
            <a:blip r:embed="rId18" cstate="print"/>
            <a:srcRect/>
            <a:stretch>
              <a:fillRect/>
            </a:stretch>
          </p:blipFill>
          <p:spPr bwMode="auto">
            <a:xfrm>
              <a:off x="4234" y="2330"/>
              <a:ext cx="210" cy="772"/>
            </a:xfrm>
            <a:prstGeom prst="rect">
              <a:avLst/>
            </a:prstGeom>
            <a:noFill/>
            <a:ln w="9525">
              <a:noFill/>
              <a:miter lim="800000"/>
              <a:headEnd/>
              <a:tailEnd/>
            </a:ln>
          </p:spPr>
        </p:pic>
        <p:pic>
          <p:nvPicPr>
            <p:cNvPr id="38" name="Picture 27"/>
            <p:cNvPicPr>
              <a:picLocks noChangeAspect="1" noChangeArrowheads="1"/>
            </p:cNvPicPr>
            <p:nvPr/>
          </p:nvPicPr>
          <p:blipFill>
            <a:blip r:embed="rId19" cstate="print"/>
            <a:srcRect/>
            <a:stretch>
              <a:fillRect/>
            </a:stretch>
          </p:blipFill>
          <p:spPr bwMode="auto">
            <a:xfrm>
              <a:off x="4028" y="2330"/>
              <a:ext cx="211" cy="772"/>
            </a:xfrm>
            <a:prstGeom prst="rect">
              <a:avLst/>
            </a:prstGeom>
            <a:noFill/>
            <a:ln w="9525">
              <a:noFill/>
              <a:miter lim="800000"/>
              <a:headEnd/>
              <a:tailEnd/>
            </a:ln>
          </p:spPr>
        </p:pic>
        <p:pic>
          <p:nvPicPr>
            <p:cNvPr id="39" name="Picture 28"/>
            <p:cNvPicPr>
              <a:picLocks noChangeAspect="1" noChangeArrowheads="1"/>
            </p:cNvPicPr>
            <p:nvPr/>
          </p:nvPicPr>
          <p:blipFill>
            <a:blip r:embed="rId20" cstate="print"/>
            <a:srcRect/>
            <a:stretch>
              <a:fillRect/>
            </a:stretch>
          </p:blipFill>
          <p:spPr bwMode="auto">
            <a:xfrm>
              <a:off x="3819" y="2330"/>
              <a:ext cx="210" cy="772"/>
            </a:xfrm>
            <a:prstGeom prst="rect">
              <a:avLst/>
            </a:prstGeom>
            <a:noFill/>
            <a:ln w="9525">
              <a:noFill/>
              <a:miter lim="800000"/>
              <a:headEnd/>
              <a:tailEnd/>
            </a:ln>
          </p:spPr>
        </p:pic>
        <p:pic>
          <p:nvPicPr>
            <p:cNvPr id="40" name="Picture 29"/>
            <p:cNvPicPr>
              <a:picLocks noChangeAspect="1" noChangeArrowheads="1"/>
            </p:cNvPicPr>
            <p:nvPr/>
          </p:nvPicPr>
          <p:blipFill>
            <a:blip r:embed="rId21" cstate="print"/>
            <a:srcRect/>
            <a:stretch>
              <a:fillRect/>
            </a:stretch>
          </p:blipFill>
          <p:spPr bwMode="auto">
            <a:xfrm>
              <a:off x="3617" y="2330"/>
              <a:ext cx="207" cy="772"/>
            </a:xfrm>
            <a:prstGeom prst="rect">
              <a:avLst/>
            </a:prstGeom>
            <a:noFill/>
            <a:ln w="9525">
              <a:noFill/>
              <a:miter lim="800000"/>
              <a:headEnd/>
              <a:tailEnd/>
            </a:ln>
          </p:spPr>
        </p:pic>
      </p:grpSp>
      <p:pic>
        <p:nvPicPr>
          <p:cNvPr id="44" name="図 43"/>
          <p:cNvPicPr/>
          <p:nvPr/>
        </p:nvPicPr>
        <p:blipFill>
          <a:blip r:embed="rId22" cstate="print">
            <a:extLst>
              <a:ext uri="{28A0092B-C50C-407E-A947-70E740481C1C}">
                <a14:useLocalDpi xmlns:a14="http://schemas.microsoft.com/office/drawing/2010/main" val="0"/>
              </a:ext>
            </a:extLst>
          </a:blip>
          <a:stretch>
            <a:fillRect/>
          </a:stretch>
        </p:blipFill>
        <p:spPr>
          <a:xfrm>
            <a:off x="372762" y="4352534"/>
            <a:ext cx="662745" cy="678943"/>
          </a:xfrm>
          <a:prstGeom prst="rect">
            <a:avLst/>
          </a:prstGeom>
        </p:spPr>
      </p:pic>
      <p:sp>
        <p:nvSpPr>
          <p:cNvPr id="41" name="テキスト ボックス 40"/>
          <p:cNvSpPr txBox="1"/>
          <p:nvPr/>
        </p:nvSpPr>
        <p:spPr>
          <a:xfrm>
            <a:off x="217571" y="5232995"/>
            <a:ext cx="1107996" cy="276999"/>
          </a:xfrm>
          <a:prstGeom prst="rect">
            <a:avLst/>
          </a:prstGeom>
          <a:noFill/>
        </p:spPr>
        <p:txBody>
          <a:bodyPr wrap="none" rtlCol="0">
            <a:spAutoFit/>
          </a:bodyPr>
          <a:lstStyle/>
          <a:p>
            <a:r>
              <a:rPr kumimoji="1" lang="ja-JP" altLang="en-US" sz="1200" dirty="0" smtClean="0">
                <a:solidFill>
                  <a:schemeClr val="bg1"/>
                </a:solidFill>
                <a:latin typeface="HGPｺﾞｼｯｸM" panose="020B0600000000000000" pitchFamily="50" charset="-128"/>
                <a:ea typeface="HGPｺﾞｼｯｸM" panose="020B0600000000000000" pitchFamily="50" charset="-128"/>
              </a:rPr>
              <a:t>航空機翼構造</a:t>
            </a:r>
            <a:endParaRPr kumimoji="1" lang="ja-JP" altLang="en-US" sz="1200" dirty="0">
              <a:solidFill>
                <a:schemeClr val="bg1"/>
              </a:solidFill>
              <a:latin typeface="HGPｺﾞｼｯｸM" panose="020B0600000000000000" pitchFamily="50" charset="-128"/>
              <a:ea typeface="HGPｺﾞｼｯｸM" panose="020B0600000000000000" pitchFamily="50" charset="-128"/>
            </a:endParaRPr>
          </a:p>
        </p:txBody>
      </p:sp>
      <p:pic>
        <p:nvPicPr>
          <p:cNvPr id="12" name="図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97382" y="3551756"/>
            <a:ext cx="1175602" cy="1522800"/>
          </a:xfrm>
          <a:prstGeom prst="rect">
            <a:avLst/>
          </a:prstGeom>
        </p:spPr>
      </p:pic>
    </p:spTree>
    <p:extLst>
      <p:ext uri="{BB962C8B-B14F-4D97-AF65-F5344CB8AC3E}">
        <p14:creationId xmlns:p14="http://schemas.microsoft.com/office/powerpoint/2010/main" val="124786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69195" y="494398"/>
            <a:ext cx="8586568" cy="8176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rad="101600">
              <a:schemeClr val="accent1">
                <a:satMod val="175000"/>
                <a:alpha val="40000"/>
              </a:schemeClr>
            </a:glow>
            <a:outerShdw blurRad="25400" dist="20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0949" dirty="0">
              <a:latin typeface="HGP創英ﾌﾟﾚｾﾞﾝｽEB" panose="02020800000000000000" pitchFamily="18" charset="-128"/>
              <a:ea typeface="HGP創英ﾌﾟﾚｾﾞﾝｽEB" panose="02020800000000000000" pitchFamily="18" charset="-128"/>
            </a:endParaRPr>
          </a:p>
        </p:txBody>
      </p:sp>
      <p:sp>
        <p:nvSpPr>
          <p:cNvPr id="6" name="タイトル 5"/>
          <p:cNvSpPr>
            <a:spLocks noGrp="1"/>
          </p:cNvSpPr>
          <p:nvPr>
            <p:ph type="title"/>
          </p:nvPr>
        </p:nvSpPr>
        <p:spPr>
          <a:xfrm>
            <a:off x="269195" y="492436"/>
            <a:ext cx="8586569" cy="819217"/>
          </a:xfrm>
        </p:spPr>
        <p:txBody>
          <a:bodyPr>
            <a:normAutofit/>
          </a:bodyPr>
          <a:lstStyle/>
          <a:p>
            <a:r>
              <a:rPr lang="ja-JP" altLang="en-US" sz="3200" dirty="0" smtClean="0"/>
              <a:t>三浦・臼杵研究室</a:t>
            </a:r>
            <a:r>
              <a:rPr lang="en-US" altLang="ja-JP" sz="3200" dirty="0" smtClean="0"/>
              <a:t>【</a:t>
            </a:r>
            <a:r>
              <a:rPr lang="ja-JP" altLang="en-US" sz="3200" dirty="0" smtClean="0"/>
              <a:t>リアリスティックモデリング</a:t>
            </a:r>
            <a:r>
              <a:rPr lang="en-US" altLang="ja-JP" sz="3200" dirty="0" smtClean="0"/>
              <a:t>】</a:t>
            </a:r>
            <a:endParaRPr lang="ja-JP" altLang="en-US" sz="3200" dirty="0"/>
          </a:p>
        </p:txBody>
      </p:sp>
      <p:sp>
        <p:nvSpPr>
          <p:cNvPr id="14" name="テキスト ボックス 13"/>
          <p:cNvSpPr txBox="1"/>
          <p:nvPr/>
        </p:nvSpPr>
        <p:spPr>
          <a:xfrm>
            <a:off x="4778037" y="5234453"/>
            <a:ext cx="2031325" cy="369332"/>
          </a:xfrm>
          <a:prstGeom prst="rect">
            <a:avLst/>
          </a:prstGeom>
          <a:noFill/>
        </p:spPr>
        <p:txBody>
          <a:bodyPr wrap="none" rtlCol="0">
            <a:spAutoFit/>
          </a:bodyPr>
          <a:lstStyle/>
          <a:p>
            <a:r>
              <a:rPr kumimoji="1" lang="ja-JP" altLang="en-US" dirty="0" smtClean="0">
                <a:latin typeface="HGPｺﾞｼｯｸM" panose="020B0600000000000000" pitchFamily="50" charset="-128"/>
                <a:ea typeface="HGPｺﾞｼｯｸM" panose="020B0600000000000000" pitchFamily="50" charset="-128"/>
              </a:rPr>
              <a:t>三浦　憲二郎 教授</a:t>
            </a:r>
            <a:endParaRPr kumimoji="1" lang="ja-JP" altLang="en-US" dirty="0">
              <a:latin typeface="HGPｺﾞｼｯｸM" panose="020B0600000000000000" pitchFamily="50" charset="-128"/>
              <a:ea typeface="HGPｺﾞｼｯｸM" panose="020B0600000000000000" pitchFamily="50" charset="-128"/>
            </a:endParaRPr>
          </a:p>
        </p:txBody>
      </p:sp>
      <p:sp>
        <p:nvSpPr>
          <p:cNvPr id="16" name="正方形/長方形 15"/>
          <p:cNvSpPr/>
          <p:nvPr/>
        </p:nvSpPr>
        <p:spPr>
          <a:xfrm>
            <a:off x="4644134" y="5654077"/>
            <a:ext cx="2246243" cy="1200329"/>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専門：形状情報処理</a:t>
            </a:r>
            <a:endParaRPr lang="en-US" altLang="ja-JP" dirty="0" smtClean="0">
              <a:latin typeface="HGPｺﾞｼｯｸM" panose="020B0600000000000000" pitchFamily="50" charset="-128"/>
              <a:ea typeface="HGPｺﾞｼｯｸM" panose="020B0600000000000000" pitchFamily="50" charset="-128"/>
            </a:endParaRPr>
          </a:p>
          <a:p>
            <a:pPr marL="88900">
              <a:buSzPct val="90000"/>
            </a:pPr>
            <a:r>
              <a:rPr lang="ja-JP" altLang="en-US" dirty="0">
                <a:latin typeface="HGPｺﾞｼｯｸM" panose="020B0600000000000000" pitchFamily="50" charset="-128"/>
                <a:ea typeface="HGPｺﾞｼｯｸM" panose="020B0600000000000000" pitchFamily="50" charset="-128"/>
              </a:rPr>
              <a:t>担当</a:t>
            </a:r>
            <a:r>
              <a:rPr lang="ja-JP" altLang="en-US" dirty="0" smtClean="0">
                <a:latin typeface="HGPｺﾞｼｯｸM" panose="020B0600000000000000" pitchFamily="50" charset="-128"/>
                <a:ea typeface="HGPｺﾞｼｯｸM" panose="020B0600000000000000" pitchFamily="50" charset="-128"/>
              </a:rPr>
              <a:t>講義：</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数値解析</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情報</a:t>
            </a:r>
            <a:r>
              <a:rPr lang="ja-JP" altLang="en-US" dirty="0">
                <a:latin typeface="HGPｺﾞｼｯｸM" panose="020B0600000000000000" pitchFamily="50" charset="-128"/>
                <a:ea typeface="HGPｺﾞｼｯｸM" panose="020B0600000000000000" pitchFamily="50" charset="-128"/>
              </a:rPr>
              <a:t>工学</a:t>
            </a:r>
          </a:p>
        </p:txBody>
      </p:sp>
      <p:sp>
        <p:nvSpPr>
          <p:cNvPr id="17" name="コンテンツ プレースホルダー 16"/>
          <p:cNvSpPr>
            <a:spLocks noGrp="1"/>
          </p:cNvSpPr>
          <p:nvPr>
            <p:ph idx="1"/>
          </p:nvPr>
        </p:nvSpPr>
        <p:spPr>
          <a:xfrm>
            <a:off x="2109033" y="1394644"/>
            <a:ext cx="6936725" cy="2288937"/>
          </a:xfrm>
        </p:spPr>
        <p:txBody>
          <a:bodyPr>
            <a:normAutofit fontScale="77500" lnSpcReduction="20000"/>
          </a:bodyPr>
          <a:lstStyle/>
          <a:p>
            <a:pPr>
              <a:lnSpc>
                <a:spcPts val="2800"/>
              </a:lnSpc>
            </a:pPr>
            <a:r>
              <a:rPr lang="ja-JP" altLang="en-US" dirty="0"/>
              <a:t>情報</a:t>
            </a:r>
            <a:r>
              <a:rPr lang="ja-JP" altLang="en-US" dirty="0" smtClean="0"/>
              <a:t>処理と</a:t>
            </a:r>
            <a:r>
              <a:rPr lang="ja-JP" altLang="en-US" dirty="0"/>
              <a:t>ナノ・マイクロ</a:t>
            </a:r>
            <a:r>
              <a:rPr lang="ja-JP" altLang="en-US" dirty="0" smtClean="0"/>
              <a:t>計測の</a:t>
            </a:r>
            <a:r>
              <a:rPr lang="ja-JP" altLang="en-US" dirty="0"/>
              <a:t>融合</a:t>
            </a:r>
            <a:r>
              <a:rPr lang="ja-JP" altLang="en-US" dirty="0" smtClean="0"/>
              <a:t>：</a:t>
            </a:r>
            <a:r>
              <a:rPr lang="en-US" altLang="ja-JP" b="1" i="1" dirty="0" err="1">
                <a:solidFill>
                  <a:srgbClr val="0070C0"/>
                </a:solidFill>
                <a:latin typeface="Times New Roman" panose="02020603050405020304" pitchFamily="18" charset="0"/>
                <a:ea typeface="ＭＳ Ｐゴシック" pitchFamily="50" charset="-128"/>
                <a:cs typeface="Times New Roman" panose="02020603050405020304" pitchFamily="18" charset="0"/>
              </a:rPr>
              <a:t>Modeling</a:t>
            </a:r>
            <a:r>
              <a:rPr lang="en-US" altLang="ja-JP" b="1" i="1" dirty="0" err="1">
                <a:solidFill>
                  <a:srgbClr val="FF0000"/>
                </a:solidFill>
                <a:latin typeface="Times New Roman" panose="02020603050405020304" pitchFamily="18" charset="0"/>
                <a:ea typeface="ＭＳ Ｐゴシック" pitchFamily="50" charset="-128"/>
                <a:cs typeface="Times New Roman" panose="02020603050405020304" pitchFamily="18" charset="0"/>
              </a:rPr>
              <a:t>Nano</a:t>
            </a:r>
            <a:endParaRPr lang="ja-JP" altLang="en-US" b="1" i="1" dirty="0">
              <a:latin typeface="Times New Roman" panose="02020603050405020304" pitchFamily="18" charset="0"/>
              <a:cs typeface="Times New Roman" panose="02020603050405020304" pitchFamily="18" charset="0"/>
            </a:endParaRPr>
          </a:p>
          <a:p>
            <a:pPr fontAlgn="base">
              <a:lnSpc>
                <a:spcPts val="2800"/>
              </a:lnSpc>
              <a:spcBef>
                <a:spcPct val="0"/>
              </a:spcBef>
              <a:spcAft>
                <a:spcPct val="0"/>
              </a:spcAft>
            </a:pPr>
            <a:r>
              <a:rPr lang="ja-JP" altLang="en-US" dirty="0" smtClean="0">
                <a:solidFill>
                  <a:srgbClr val="000000"/>
                </a:solidFill>
              </a:rPr>
              <a:t>現実の物体や物理現象を計算機内でモデル化しシミュレーションする．設計，機能解析，形状検査</a:t>
            </a:r>
            <a:r>
              <a:rPr lang="ja-JP" altLang="en-US" dirty="0">
                <a:solidFill>
                  <a:srgbClr val="000000"/>
                </a:solidFill>
              </a:rPr>
              <a:t>等</a:t>
            </a:r>
            <a:r>
              <a:rPr lang="ja-JP" altLang="en-US" dirty="0" smtClean="0">
                <a:solidFill>
                  <a:srgbClr val="000000"/>
                </a:solidFill>
              </a:rPr>
              <a:t>に用いる．</a:t>
            </a:r>
            <a:endParaRPr lang="en-US" altLang="ja-JP" dirty="0">
              <a:solidFill>
                <a:srgbClr val="000000"/>
              </a:solidFill>
            </a:endParaRPr>
          </a:p>
          <a:p>
            <a:pPr fontAlgn="base">
              <a:lnSpc>
                <a:spcPts val="2800"/>
              </a:lnSpc>
              <a:spcBef>
                <a:spcPct val="0"/>
              </a:spcBef>
              <a:spcAft>
                <a:spcPct val="0"/>
              </a:spcAft>
            </a:pPr>
            <a:r>
              <a:rPr lang="ja-JP" altLang="en-US" dirty="0" smtClean="0">
                <a:solidFill>
                  <a:srgbClr val="000000"/>
                </a:solidFill>
              </a:rPr>
              <a:t>対数型美的曲線（美しい曲線）をものづくりに活用する．</a:t>
            </a:r>
            <a:endParaRPr lang="en-US" altLang="ja-JP" dirty="0" smtClean="0">
              <a:solidFill>
                <a:srgbClr val="000000"/>
              </a:solidFill>
            </a:endParaRPr>
          </a:p>
          <a:p>
            <a:pPr fontAlgn="base">
              <a:lnSpc>
                <a:spcPts val="2800"/>
              </a:lnSpc>
              <a:spcBef>
                <a:spcPct val="0"/>
              </a:spcBef>
              <a:spcAft>
                <a:spcPct val="0"/>
              </a:spcAft>
            </a:pPr>
            <a:r>
              <a:rPr lang="ja-JP" altLang="en-US" dirty="0">
                <a:solidFill>
                  <a:srgbClr val="000000"/>
                </a:solidFill>
              </a:rPr>
              <a:t>ナノ・マイクロ領域で</a:t>
            </a:r>
            <a:r>
              <a:rPr lang="ja-JP" altLang="en-US" dirty="0" smtClean="0">
                <a:solidFill>
                  <a:srgbClr val="000000"/>
                </a:solidFill>
              </a:rPr>
              <a:t>の三次元計測と高速</a:t>
            </a:r>
            <a:r>
              <a:rPr lang="ja-JP" altLang="en-US" dirty="0">
                <a:solidFill>
                  <a:srgbClr val="000000"/>
                </a:solidFill>
              </a:rPr>
              <a:t>形状処理の実現に向け</a:t>
            </a:r>
            <a:r>
              <a:rPr lang="ja-JP" altLang="en-US" dirty="0" smtClean="0">
                <a:solidFill>
                  <a:srgbClr val="000000"/>
                </a:solidFill>
              </a:rPr>
              <a:t>，コンピューテーショナルイメージング</a:t>
            </a:r>
            <a:r>
              <a:rPr lang="ja-JP" altLang="en-US" dirty="0">
                <a:solidFill>
                  <a:srgbClr val="000000"/>
                </a:solidFill>
              </a:rPr>
              <a:t>を研究</a:t>
            </a:r>
            <a:r>
              <a:rPr lang="ja-JP" altLang="en-US" dirty="0" smtClean="0">
                <a:solidFill>
                  <a:srgbClr val="000000"/>
                </a:solidFill>
              </a:rPr>
              <a:t>する．</a:t>
            </a:r>
            <a:endParaRPr lang="en-US" altLang="ja-JP" dirty="0" smtClean="0"/>
          </a:p>
        </p:txBody>
      </p:sp>
      <p:sp>
        <p:nvSpPr>
          <p:cNvPr id="18" name="テキスト ボックス 17"/>
          <p:cNvSpPr txBox="1"/>
          <p:nvPr/>
        </p:nvSpPr>
        <p:spPr>
          <a:xfrm>
            <a:off x="6997585" y="5234453"/>
            <a:ext cx="1800493" cy="369332"/>
          </a:xfrm>
          <a:prstGeom prst="rect">
            <a:avLst/>
          </a:prstGeom>
          <a:noFill/>
        </p:spPr>
        <p:txBody>
          <a:bodyPr wrap="none" rtlCol="0">
            <a:spAutoFit/>
          </a:bodyPr>
          <a:lstStyle/>
          <a:p>
            <a:r>
              <a:rPr kumimoji="1" lang="ja-JP" altLang="en-US" dirty="0" smtClean="0">
                <a:latin typeface="HGPｺﾞｼｯｸM" panose="020B0600000000000000" pitchFamily="50" charset="-128"/>
                <a:ea typeface="HGPｺﾞｼｯｸM" panose="020B0600000000000000" pitchFamily="50" charset="-128"/>
              </a:rPr>
              <a:t>臼杵　深 准教授</a:t>
            </a:r>
            <a:endParaRPr kumimoji="1" lang="ja-JP" altLang="en-US" dirty="0">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463682" y="63364"/>
            <a:ext cx="3538329" cy="4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2400" dirty="0" smtClean="0">
                <a:solidFill>
                  <a:schemeClr val="tx1"/>
                </a:solidFill>
                <a:latin typeface="HGPｺﾞｼｯｸM" panose="020B0600000000000000" pitchFamily="50" charset="-128"/>
                <a:ea typeface="HGPｺﾞｼｯｸM" panose="020B0600000000000000" pitchFamily="50" charset="-128"/>
              </a:rPr>
              <a:t>Mi2</a:t>
            </a:r>
            <a:r>
              <a:rPr kumimoji="1" lang="ja-JP" altLang="en-US" sz="2400" dirty="0" smtClean="0">
                <a:solidFill>
                  <a:schemeClr val="tx1"/>
                </a:solidFill>
                <a:latin typeface="HGPｺﾞｼｯｸM" panose="020B0600000000000000" pitchFamily="50" charset="-128"/>
                <a:ea typeface="HGPｺﾞｼｯｸM" panose="020B0600000000000000" pitchFamily="50" charset="-128"/>
              </a:rPr>
              <a:t>：</a:t>
            </a:r>
            <a:r>
              <a:rPr lang="ja-JP" altLang="en-US" sz="2400" dirty="0" smtClean="0">
                <a:solidFill>
                  <a:schemeClr val="tx1"/>
                </a:solidFill>
                <a:latin typeface="HGPｺﾞｼｯｸM" panose="020B0600000000000000" pitchFamily="50" charset="-128"/>
                <a:ea typeface="HGPｺﾞｼｯｸM" panose="020B0600000000000000" pitchFamily="50" charset="-128"/>
              </a:rPr>
              <a:t>ロボット・計測情報</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23" name="正方形/長方形 22"/>
          <p:cNvSpPr/>
          <p:nvPr/>
        </p:nvSpPr>
        <p:spPr>
          <a:xfrm>
            <a:off x="6801110" y="5646656"/>
            <a:ext cx="2246243" cy="1200329"/>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専門：知的計測工学</a:t>
            </a:r>
            <a:endParaRPr lang="en-US" altLang="ja-JP" dirty="0" smtClean="0">
              <a:latin typeface="HGPｺﾞｼｯｸM" panose="020B0600000000000000" pitchFamily="50" charset="-128"/>
              <a:ea typeface="HGPｺﾞｼｯｸM" panose="020B0600000000000000" pitchFamily="50" charset="-128"/>
            </a:endParaRPr>
          </a:p>
          <a:p>
            <a:pPr marL="88900">
              <a:buSzPct val="90000"/>
            </a:pPr>
            <a:r>
              <a:rPr lang="ja-JP" altLang="en-US" dirty="0">
                <a:latin typeface="HGPｺﾞｼｯｸM" panose="020B0600000000000000" pitchFamily="50" charset="-128"/>
                <a:ea typeface="HGPｺﾞｼｯｸM" panose="020B0600000000000000" pitchFamily="50" charset="-128"/>
              </a:rPr>
              <a:t>担当</a:t>
            </a:r>
            <a:r>
              <a:rPr lang="ja-JP" altLang="en-US" dirty="0" smtClean="0">
                <a:latin typeface="HGPｺﾞｼｯｸM" panose="020B0600000000000000" pitchFamily="50" charset="-128"/>
                <a:ea typeface="HGPｺﾞｼｯｸM" panose="020B0600000000000000" pitchFamily="50" charset="-128"/>
              </a:rPr>
              <a:t>講義</a:t>
            </a:r>
            <a:r>
              <a:rPr lang="ja-JP" altLang="en-US" dirty="0">
                <a:latin typeface="HGPｺﾞｼｯｸM" panose="020B0600000000000000" pitchFamily="50" charset="-128"/>
                <a:ea typeface="HGPｺﾞｼｯｸM" panose="020B0600000000000000" pitchFamily="50" charset="-128"/>
              </a:rPr>
              <a:t>：</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プログラミング</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機械力学 他</a:t>
            </a:r>
            <a:endParaRPr lang="ja-JP" altLang="en-US" dirty="0">
              <a:latin typeface="HGPｺﾞｼｯｸM" panose="020B0600000000000000" pitchFamily="50" charset="-128"/>
              <a:ea typeface="HGPｺﾞｼｯｸM" panose="020B0600000000000000"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650" y="3671361"/>
            <a:ext cx="1144466" cy="1525954"/>
          </a:xfrm>
          <a:prstGeom prst="rect">
            <a:avLst/>
          </a:prstGeom>
        </p:spPr>
      </p:pic>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5585" t="8980" r="2222" b="5492"/>
          <a:stretch/>
        </p:blipFill>
        <p:spPr>
          <a:xfrm>
            <a:off x="7345428" y="3672316"/>
            <a:ext cx="1108126" cy="1542031"/>
          </a:xfrm>
          <a:prstGeom prst="rect">
            <a:avLst/>
          </a:prstGeom>
        </p:spPr>
      </p:pic>
      <p:pic>
        <p:nvPicPr>
          <p:cNvPr id="21" name="図 20" descr="FrontCover.jpg"/>
          <p:cNvPicPr>
            <a:picLocks noChangeAspect="1"/>
          </p:cNvPicPr>
          <p:nvPr/>
        </p:nvPicPr>
        <p:blipFill>
          <a:blip r:embed="rId4" cstate="print"/>
          <a:stretch>
            <a:fillRect/>
          </a:stretch>
        </p:blipFill>
        <p:spPr>
          <a:xfrm>
            <a:off x="76860" y="1526102"/>
            <a:ext cx="1999187" cy="2554691"/>
          </a:xfrm>
          <a:prstGeom prst="rect">
            <a:avLst/>
          </a:prstGeom>
        </p:spPr>
      </p:pic>
      <p:pic>
        <p:nvPicPr>
          <p:cNvPr id="24" name="図 2"/>
          <p:cNvPicPr>
            <a:picLocks noChangeAspect="1"/>
          </p:cNvPicPr>
          <p:nvPr/>
        </p:nvPicPr>
        <p:blipFill>
          <a:blip r:embed="rId5" cstate="print"/>
          <a:srcRect/>
          <a:stretch>
            <a:fillRect/>
          </a:stretch>
        </p:blipFill>
        <p:spPr bwMode="auto">
          <a:xfrm>
            <a:off x="7221" y="4148807"/>
            <a:ext cx="2200053" cy="2713949"/>
          </a:xfrm>
          <a:prstGeom prst="rect">
            <a:avLst/>
          </a:prstGeom>
          <a:noFill/>
          <a:ln w="9525">
            <a:noFill/>
            <a:miter lim="800000"/>
            <a:headEnd/>
            <a:tailEnd/>
          </a:ln>
        </p:spPr>
      </p:pic>
      <p:pic>
        <p:nvPicPr>
          <p:cNvPr id="27" name="図 26"/>
          <p:cNvPicPr>
            <a:picLocks noChangeAspect="1"/>
          </p:cNvPicPr>
          <p:nvPr/>
        </p:nvPicPr>
        <p:blipFill>
          <a:blip r:embed="rId6"/>
          <a:stretch>
            <a:fillRect/>
          </a:stretch>
        </p:blipFill>
        <p:spPr>
          <a:xfrm>
            <a:off x="2199721" y="3638616"/>
            <a:ext cx="2313186" cy="3185880"/>
          </a:xfrm>
          <a:prstGeom prst="rect">
            <a:avLst/>
          </a:prstGeom>
        </p:spPr>
      </p:pic>
    </p:spTree>
    <p:extLst>
      <p:ext uri="{BB962C8B-B14F-4D97-AF65-F5344CB8AC3E}">
        <p14:creationId xmlns:p14="http://schemas.microsoft.com/office/powerpoint/2010/main" val="4273356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69195" y="494398"/>
            <a:ext cx="8586568" cy="8176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rad="101600">
              <a:schemeClr val="accent1">
                <a:satMod val="175000"/>
                <a:alpha val="40000"/>
              </a:schemeClr>
            </a:glow>
            <a:outerShdw blurRad="25400" dist="20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0949" dirty="0">
              <a:latin typeface="HGP創英ﾌﾟﾚｾﾞﾝｽEB" panose="02020800000000000000" pitchFamily="18" charset="-128"/>
              <a:ea typeface="HGP創英ﾌﾟﾚｾﾞﾝｽEB" panose="02020800000000000000" pitchFamily="18" charset="-128"/>
            </a:endParaRPr>
          </a:p>
        </p:txBody>
      </p:sp>
      <p:sp>
        <p:nvSpPr>
          <p:cNvPr id="6" name="タイトル 5"/>
          <p:cNvSpPr>
            <a:spLocks noGrp="1"/>
          </p:cNvSpPr>
          <p:nvPr>
            <p:ph type="title"/>
          </p:nvPr>
        </p:nvSpPr>
        <p:spPr>
          <a:xfrm>
            <a:off x="269195" y="492436"/>
            <a:ext cx="8586569" cy="819217"/>
          </a:xfrm>
        </p:spPr>
        <p:txBody>
          <a:bodyPr>
            <a:normAutofit/>
          </a:bodyPr>
          <a:lstStyle/>
          <a:p>
            <a:r>
              <a:rPr lang="ja-JP" altLang="en-US" sz="3200" dirty="0" smtClean="0"/>
              <a:t>鳥居・清水研究室</a:t>
            </a:r>
            <a:r>
              <a:rPr lang="en-US" altLang="ja-JP" sz="3200" dirty="0" smtClean="0"/>
              <a:t>【</a:t>
            </a:r>
            <a:r>
              <a:rPr lang="ja-JP" altLang="en-US" sz="3200" dirty="0" smtClean="0"/>
              <a:t>機械力学・ロボット工学</a:t>
            </a:r>
            <a:r>
              <a:rPr lang="en-US" altLang="ja-JP" sz="3200" dirty="0" smtClean="0"/>
              <a:t>】</a:t>
            </a:r>
            <a:endParaRPr lang="ja-JP" altLang="en-US" sz="3200" dirty="0"/>
          </a:p>
        </p:txBody>
      </p:sp>
      <p:sp>
        <p:nvSpPr>
          <p:cNvPr id="14" name="テキスト ボックス 13"/>
          <p:cNvSpPr txBox="1"/>
          <p:nvPr/>
        </p:nvSpPr>
        <p:spPr>
          <a:xfrm>
            <a:off x="4853607" y="5075756"/>
            <a:ext cx="1646605" cy="369332"/>
          </a:xfrm>
          <a:prstGeom prst="rect">
            <a:avLst/>
          </a:prstGeom>
          <a:noFill/>
        </p:spPr>
        <p:txBody>
          <a:bodyPr wrap="none" rtlCol="0">
            <a:spAutoFit/>
          </a:bodyPr>
          <a:lstStyle/>
          <a:p>
            <a:r>
              <a:rPr kumimoji="1" lang="ja-JP" altLang="en-US" dirty="0" smtClean="0">
                <a:latin typeface="HGPｺﾞｼｯｸM" panose="020B0600000000000000" pitchFamily="50" charset="-128"/>
                <a:ea typeface="HGPｺﾞｼｯｸM" panose="020B0600000000000000" pitchFamily="50" charset="-128"/>
              </a:rPr>
              <a:t>鳥居孝夫 教授</a:t>
            </a:r>
            <a:endParaRPr kumimoji="1" lang="ja-JP" altLang="en-US" dirty="0">
              <a:latin typeface="HGPｺﾞｼｯｸM" panose="020B0600000000000000" pitchFamily="50" charset="-128"/>
              <a:ea typeface="HGPｺﾞｼｯｸM" panose="020B0600000000000000" pitchFamily="50" charset="-128"/>
            </a:endParaRPr>
          </a:p>
        </p:txBody>
      </p:sp>
      <p:sp>
        <p:nvSpPr>
          <p:cNvPr id="16" name="正方形/長方形 15"/>
          <p:cNvSpPr/>
          <p:nvPr/>
        </p:nvSpPr>
        <p:spPr>
          <a:xfrm>
            <a:off x="4644134" y="5495380"/>
            <a:ext cx="2246243" cy="1200329"/>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専門：機械力学</a:t>
            </a:r>
            <a:endParaRPr lang="en-US" altLang="ja-JP" dirty="0" smtClean="0">
              <a:latin typeface="HGPｺﾞｼｯｸM" panose="020B0600000000000000" pitchFamily="50" charset="-128"/>
              <a:ea typeface="HGPｺﾞｼｯｸM" panose="020B0600000000000000" pitchFamily="50" charset="-128"/>
            </a:endParaRPr>
          </a:p>
          <a:p>
            <a:pPr marL="88900">
              <a:buSzPct val="90000"/>
            </a:pPr>
            <a:r>
              <a:rPr lang="ja-JP" altLang="en-US" dirty="0">
                <a:latin typeface="HGPｺﾞｼｯｸM" panose="020B0600000000000000" pitchFamily="50" charset="-128"/>
                <a:ea typeface="HGPｺﾞｼｯｸM" panose="020B0600000000000000" pitchFamily="50" charset="-128"/>
              </a:rPr>
              <a:t>担当</a:t>
            </a:r>
            <a:r>
              <a:rPr lang="ja-JP" altLang="en-US" dirty="0" smtClean="0">
                <a:latin typeface="HGPｺﾞｼｯｸM" panose="020B0600000000000000" pitchFamily="50" charset="-128"/>
                <a:ea typeface="HGPｺﾞｼｯｸM" panose="020B0600000000000000" pitchFamily="50" charset="-128"/>
              </a:rPr>
              <a:t>講義：</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機械力学</a:t>
            </a:r>
            <a:endParaRPr lang="en-US" altLang="ja-JP" dirty="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機械工学演習</a:t>
            </a:r>
            <a:r>
              <a:rPr lang="en-US" altLang="ja-JP" smtClean="0">
                <a:latin typeface="HGPｺﾞｼｯｸM" panose="020B0600000000000000" pitchFamily="50" charset="-128"/>
                <a:ea typeface="HGPｺﾞｼｯｸM" panose="020B0600000000000000" pitchFamily="50" charset="-128"/>
              </a:rPr>
              <a:t>II</a:t>
            </a:r>
            <a:r>
              <a:rPr lang="ja-JP" altLang="en-US" smtClean="0">
                <a:latin typeface="HGPｺﾞｼｯｸM" panose="020B0600000000000000" pitchFamily="50" charset="-128"/>
                <a:ea typeface="HGPｺﾞｼｯｸM" panose="020B0600000000000000" pitchFamily="50" charset="-128"/>
              </a:rPr>
              <a:t>他</a:t>
            </a:r>
            <a:endParaRPr lang="ja-JP" altLang="en-US" dirty="0">
              <a:latin typeface="HGPｺﾞｼｯｸM" panose="020B0600000000000000" pitchFamily="50" charset="-128"/>
              <a:ea typeface="HGPｺﾞｼｯｸM" panose="020B0600000000000000" pitchFamily="50" charset="-128"/>
            </a:endParaRPr>
          </a:p>
        </p:txBody>
      </p:sp>
      <p:sp>
        <p:nvSpPr>
          <p:cNvPr id="17" name="コンテンツ プレースホルダー 16"/>
          <p:cNvSpPr>
            <a:spLocks noGrp="1"/>
          </p:cNvSpPr>
          <p:nvPr>
            <p:ph idx="1"/>
          </p:nvPr>
        </p:nvSpPr>
        <p:spPr>
          <a:xfrm>
            <a:off x="269195" y="1494315"/>
            <a:ext cx="8586569" cy="1890756"/>
          </a:xfrm>
        </p:spPr>
        <p:txBody>
          <a:bodyPr/>
          <a:lstStyle/>
          <a:p>
            <a:r>
              <a:rPr kumimoji="1" lang="ja-JP" altLang="en-US" dirty="0" smtClean="0"/>
              <a:t>振動解析，振動抑制（動吸振器）の研究</a:t>
            </a:r>
            <a:endParaRPr kumimoji="1" lang="en-US" altLang="ja-JP" dirty="0" smtClean="0"/>
          </a:p>
          <a:p>
            <a:r>
              <a:rPr lang="ja-JP" altLang="en-US" dirty="0" smtClean="0"/>
              <a:t>マスタースレーブ（遠隔で人が操縦する）方式のロボットマニピュレータ制御，コンプライアンス（手先</a:t>
            </a:r>
            <a:r>
              <a:rPr lang="ja-JP" altLang="en-US" smtClean="0"/>
              <a:t>の柔らかさを実現</a:t>
            </a:r>
            <a:r>
              <a:rPr lang="ja-JP" altLang="en-US" dirty="0" smtClean="0"/>
              <a:t>する）制御 </a:t>
            </a:r>
            <a:r>
              <a:rPr lang="en-US" altLang="ja-JP" dirty="0" smtClean="0"/>
              <a:t>etc.</a:t>
            </a:r>
            <a:endParaRPr kumimoji="1" lang="ja-JP" altLang="en-US" dirty="0"/>
          </a:p>
        </p:txBody>
      </p:sp>
      <p:sp>
        <p:nvSpPr>
          <p:cNvPr id="18" name="テキスト ボックス 17"/>
          <p:cNvSpPr txBox="1"/>
          <p:nvPr/>
        </p:nvSpPr>
        <p:spPr>
          <a:xfrm>
            <a:off x="6899344" y="5075756"/>
            <a:ext cx="1646605" cy="369332"/>
          </a:xfrm>
          <a:prstGeom prst="rect">
            <a:avLst/>
          </a:prstGeom>
          <a:noFill/>
        </p:spPr>
        <p:txBody>
          <a:bodyPr wrap="none" rtlCol="0">
            <a:spAutoFit/>
          </a:bodyPr>
          <a:lstStyle/>
          <a:p>
            <a:r>
              <a:rPr kumimoji="1" lang="ja-JP" altLang="en-US" dirty="0" smtClean="0">
                <a:latin typeface="HGPｺﾞｼｯｸM" panose="020B0600000000000000" pitchFamily="50" charset="-128"/>
                <a:ea typeface="HGPｺﾞｼｯｸM" panose="020B0600000000000000" pitchFamily="50" charset="-128"/>
              </a:rPr>
              <a:t>清水昌幸 助教</a:t>
            </a:r>
            <a:endParaRPr kumimoji="1" lang="ja-JP" altLang="en-US" dirty="0">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463682" y="63364"/>
            <a:ext cx="3538329" cy="4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2400" dirty="0" smtClean="0">
                <a:solidFill>
                  <a:schemeClr val="tx1"/>
                </a:solidFill>
                <a:latin typeface="HGPｺﾞｼｯｸM" panose="020B0600000000000000" pitchFamily="50" charset="-128"/>
                <a:ea typeface="HGPｺﾞｼｯｸM" panose="020B0600000000000000" pitchFamily="50" charset="-128"/>
              </a:rPr>
              <a:t>Mi2</a:t>
            </a:r>
            <a:r>
              <a:rPr kumimoji="1" lang="ja-JP" altLang="en-US" sz="2400" dirty="0" smtClean="0">
                <a:solidFill>
                  <a:schemeClr val="tx1"/>
                </a:solidFill>
                <a:latin typeface="HGPｺﾞｼｯｸM" panose="020B0600000000000000" pitchFamily="50" charset="-128"/>
                <a:ea typeface="HGPｺﾞｼｯｸM" panose="020B0600000000000000" pitchFamily="50" charset="-128"/>
              </a:rPr>
              <a:t>：</a:t>
            </a:r>
            <a:r>
              <a:rPr lang="ja-JP" altLang="en-US" sz="2400" dirty="0" smtClean="0">
                <a:solidFill>
                  <a:schemeClr val="tx1"/>
                </a:solidFill>
                <a:latin typeface="HGPｺﾞｼｯｸM" panose="020B0600000000000000" pitchFamily="50" charset="-128"/>
                <a:ea typeface="HGPｺﾞｼｯｸM" panose="020B0600000000000000" pitchFamily="50" charset="-128"/>
              </a:rPr>
              <a:t>ロボット・計測情報</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23" name="正方形/長方形 22"/>
          <p:cNvSpPr/>
          <p:nvPr/>
        </p:nvSpPr>
        <p:spPr>
          <a:xfrm>
            <a:off x="6755768" y="5518187"/>
            <a:ext cx="2246243" cy="923330"/>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専門：ロボット工学</a:t>
            </a:r>
            <a:endParaRPr lang="en-US" altLang="ja-JP" dirty="0" smtClean="0">
              <a:latin typeface="HGPｺﾞｼｯｸM" panose="020B0600000000000000" pitchFamily="50" charset="-128"/>
              <a:ea typeface="HGPｺﾞｼｯｸM" panose="020B0600000000000000" pitchFamily="50" charset="-128"/>
            </a:endParaRPr>
          </a:p>
          <a:p>
            <a:pPr marL="88900">
              <a:buSzPct val="90000"/>
            </a:pPr>
            <a:r>
              <a:rPr lang="ja-JP" altLang="en-US" dirty="0">
                <a:latin typeface="HGPｺﾞｼｯｸM" panose="020B0600000000000000" pitchFamily="50" charset="-128"/>
                <a:ea typeface="HGPｺﾞｼｯｸM" panose="020B0600000000000000" pitchFamily="50" charset="-128"/>
              </a:rPr>
              <a:t>担当</a:t>
            </a:r>
            <a:r>
              <a:rPr lang="ja-JP" altLang="en-US" dirty="0" smtClean="0">
                <a:latin typeface="HGPｺﾞｼｯｸM" panose="020B0600000000000000" pitchFamily="50" charset="-128"/>
                <a:ea typeface="HGPｺﾞｼｯｸM" panose="020B0600000000000000" pitchFamily="50" charset="-128"/>
              </a:rPr>
              <a:t>講義</a:t>
            </a:r>
            <a:r>
              <a:rPr lang="ja-JP" altLang="en-US" dirty="0">
                <a:latin typeface="HGPｺﾞｼｯｸM" panose="020B0600000000000000" pitchFamily="50" charset="-128"/>
                <a:ea typeface="HGPｺﾞｼｯｸM" panose="020B0600000000000000" pitchFamily="50" charset="-128"/>
              </a:rPr>
              <a:t>：</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機械工学実験他</a:t>
            </a:r>
            <a:endParaRPr lang="ja-JP" altLang="en-US" dirty="0">
              <a:latin typeface="HGPｺﾞｼｯｸM" panose="020B0600000000000000" pitchFamily="50" charset="-128"/>
              <a:ea typeface="HGPｺﾞｼｯｸM" panose="020B0600000000000000" pitchFamily="50" charset="-128"/>
            </a:endParaRPr>
          </a:p>
        </p:txBody>
      </p:sp>
      <p:pic>
        <p:nvPicPr>
          <p:cNvPr id="2" name="Picture 2" descr="http://www.eng.shizuoka.ac.jp/cmsdesigner/viewimg.php?entryname=teachers&amp;entryid=00030&amp;fileid=00000002&amp;/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040" y="3572495"/>
            <a:ext cx="1162179" cy="1549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ng.shizuoka.ac.jp/cmsdesigner/viewimg.php?entryname=teachers&amp;entryid=00015&amp;fileid=00000002&amp;/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846" y="3579998"/>
            <a:ext cx="1156552" cy="154206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4"/>
          <a:stretch>
            <a:fillRect/>
          </a:stretch>
        </p:blipFill>
        <p:spPr>
          <a:xfrm>
            <a:off x="2594017" y="5001462"/>
            <a:ext cx="724180" cy="986389"/>
          </a:xfrm>
          <a:prstGeom prst="rect">
            <a:avLst/>
          </a:prstGeom>
        </p:spPr>
      </p:pic>
      <p:pic>
        <p:nvPicPr>
          <p:cNvPr id="7" name="図 6"/>
          <p:cNvPicPr>
            <a:picLocks noChangeAspect="1"/>
          </p:cNvPicPr>
          <p:nvPr/>
        </p:nvPicPr>
        <p:blipFill>
          <a:blip r:embed="rId5"/>
          <a:stretch>
            <a:fillRect/>
          </a:stretch>
        </p:blipFill>
        <p:spPr>
          <a:xfrm>
            <a:off x="3170897" y="5348341"/>
            <a:ext cx="1346753" cy="1169555"/>
          </a:xfrm>
          <a:prstGeom prst="rect">
            <a:avLst/>
          </a:prstGeom>
        </p:spPr>
      </p:pic>
      <p:pic>
        <p:nvPicPr>
          <p:cNvPr id="10" name="図 9"/>
          <p:cNvPicPr>
            <a:picLocks noChangeAspect="1"/>
          </p:cNvPicPr>
          <p:nvPr/>
        </p:nvPicPr>
        <p:blipFill>
          <a:blip r:embed="rId6"/>
          <a:stretch>
            <a:fillRect/>
          </a:stretch>
        </p:blipFill>
        <p:spPr>
          <a:xfrm>
            <a:off x="701174" y="5494657"/>
            <a:ext cx="2047500" cy="1030000"/>
          </a:xfrm>
          <a:prstGeom prst="rect">
            <a:avLst/>
          </a:prstGeom>
          <a:ln>
            <a:solidFill>
              <a:schemeClr val="tx1"/>
            </a:solidFill>
          </a:ln>
        </p:spPr>
      </p:pic>
      <p:pic>
        <p:nvPicPr>
          <p:cNvPr id="27" name="Picture 4" descr="FIG01-P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522" y="3633671"/>
            <a:ext cx="983874" cy="129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PF-P000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0602" y="3667343"/>
            <a:ext cx="1459533" cy="126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rotWithShape="1">
          <a:blip r:embed="rId9" cstate="print">
            <a:extLst>
              <a:ext uri="{28A0092B-C50C-407E-A947-70E740481C1C}">
                <a14:useLocalDpi xmlns:a14="http://schemas.microsoft.com/office/drawing/2010/main" val="0"/>
              </a:ext>
            </a:extLst>
          </a:blip>
          <a:srcRect l="7773" t="23352" r="24055" b="10831"/>
          <a:stretch/>
        </p:blipFill>
        <p:spPr>
          <a:xfrm>
            <a:off x="3103852" y="3812531"/>
            <a:ext cx="1480842" cy="974768"/>
          </a:xfrm>
          <a:prstGeom prst="rect">
            <a:avLst/>
          </a:prstGeom>
        </p:spPr>
      </p:pic>
    </p:spTree>
    <p:extLst>
      <p:ext uri="{BB962C8B-B14F-4D97-AF65-F5344CB8AC3E}">
        <p14:creationId xmlns:p14="http://schemas.microsoft.com/office/powerpoint/2010/main" val="1438389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1" descr="DSC_02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7507" y="5382991"/>
            <a:ext cx="758112" cy="1347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9048" r="9971"/>
          <a:stretch/>
        </p:blipFill>
        <p:spPr>
          <a:xfrm>
            <a:off x="7188814" y="3552746"/>
            <a:ext cx="1142386" cy="1538936"/>
          </a:xfrm>
          <a:prstGeom prst="rect">
            <a:avLst/>
          </a:prstGeom>
          <a:ln>
            <a:noFill/>
          </a:ln>
        </p:spPr>
      </p:pic>
      <p:sp>
        <p:nvSpPr>
          <p:cNvPr id="22" name="正方形/長方形 21"/>
          <p:cNvSpPr/>
          <p:nvPr/>
        </p:nvSpPr>
        <p:spPr>
          <a:xfrm>
            <a:off x="269195" y="494398"/>
            <a:ext cx="8586568" cy="8176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rad="101600">
              <a:schemeClr val="accent1">
                <a:satMod val="175000"/>
                <a:alpha val="40000"/>
              </a:schemeClr>
            </a:glow>
            <a:outerShdw blurRad="25400" dist="20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0949" dirty="0">
              <a:latin typeface="HGP創英ﾌﾟﾚｾﾞﾝｽEB" panose="02020800000000000000" pitchFamily="18" charset="-128"/>
              <a:ea typeface="HGP創英ﾌﾟﾚｾﾞﾝｽEB" panose="02020800000000000000" pitchFamily="18" charset="-128"/>
            </a:endParaRPr>
          </a:p>
        </p:txBody>
      </p:sp>
      <p:sp>
        <p:nvSpPr>
          <p:cNvPr id="6" name="タイトル 5"/>
          <p:cNvSpPr>
            <a:spLocks noGrp="1"/>
          </p:cNvSpPr>
          <p:nvPr>
            <p:ph type="title"/>
          </p:nvPr>
        </p:nvSpPr>
        <p:spPr>
          <a:xfrm>
            <a:off x="269195" y="492436"/>
            <a:ext cx="8586569" cy="819217"/>
          </a:xfrm>
        </p:spPr>
        <p:txBody>
          <a:bodyPr>
            <a:normAutofit/>
          </a:bodyPr>
          <a:lstStyle/>
          <a:p>
            <a:r>
              <a:rPr lang="ja-JP" altLang="en-US" sz="3200" dirty="0" smtClean="0"/>
              <a:t>伊藤研究室</a:t>
            </a:r>
            <a:r>
              <a:rPr lang="en-US" altLang="ja-JP" sz="3200" dirty="0" smtClean="0"/>
              <a:t>【</a:t>
            </a:r>
            <a:r>
              <a:rPr lang="ja-JP" altLang="en-US" sz="3200" dirty="0" smtClean="0"/>
              <a:t>応用ロボットシステム</a:t>
            </a:r>
            <a:r>
              <a:rPr lang="en-US" altLang="ja-JP" sz="3200" dirty="0" smtClean="0"/>
              <a:t>】</a:t>
            </a:r>
            <a:endParaRPr lang="ja-JP" altLang="en-US" sz="3200" dirty="0"/>
          </a:p>
        </p:txBody>
      </p:sp>
      <p:sp>
        <p:nvSpPr>
          <p:cNvPr id="17" name="コンテンツ プレースホルダー 16"/>
          <p:cNvSpPr>
            <a:spLocks noGrp="1"/>
          </p:cNvSpPr>
          <p:nvPr>
            <p:ph idx="1"/>
          </p:nvPr>
        </p:nvSpPr>
        <p:spPr>
          <a:xfrm>
            <a:off x="269195" y="1494315"/>
            <a:ext cx="8586569" cy="1890756"/>
          </a:xfrm>
        </p:spPr>
        <p:txBody>
          <a:bodyPr>
            <a:normAutofit fontScale="92500" lnSpcReduction="10000"/>
          </a:bodyPr>
          <a:lstStyle/>
          <a:p>
            <a:r>
              <a:rPr lang="en-US" altLang="ja-JP" dirty="0">
                <a:solidFill>
                  <a:srgbClr val="FF3300"/>
                </a:solidFill>
              </a:rPr>
              <a:t>『</a:t>
            </a:r>
            <a:r>
              <a:rPr lang="ja-JP" altLang="en-US" dirty="0">
                <a:solidFill>
                  <a:srgbClr val="FF3300"/>
                </a:solidFill>
              </a:rPr>
              <a:t>人の役に立つロボット技術</a:t>
            </a:r>
            <a:r>
              <a:rPr lang="en-US" altLang="ja-JP" dirty="0">
                <a:solidFill>
                  <a:srgbClr val="FF3300"/>
                </a:solidFill>
              </a:rPr>
              <a:t>』</a:t>
            </a:r>
            <a:r>
              <a:rPr lang="ja-JP" altLang="en-US" dirty="0"/>
              <a:t>をキーワードに、</a:t>
            </a:r>
            <a:r>
              <a:rPr lang="ja-JP" altLang="en-US" dirty="0" smtClean="0"/>
              <a:t>ロボット工学</a:t>
            </a:r>
            <a:r>
              <a:rPr lang="ja-JP" altLang="en-US" dirty="0"/>
              <a:t>・制御工学・人間工学・医療福祉工学分野の様々</a:t>
            </a:r>
            <a:r>
              <a:rPr lang="ja-JP" altLang="en-US" dirty="0" smtClean="0"/>
              <a:t>な研究</a:t>
            </a:r>
            <a:r>
              <a:rPr lang="ja-JP" altLang="en-US" dirty="0"/>
              <a:t>に取り組んでいます。</a:t>
            </a:r>
          </a:p>
          <a:p>
            <a:r>
              <a:rPr lang="ja-JP" altLang="en-US" dirty="0" smtClean="0"/>
              <a:t>ロボットを用いた知的生産システム，屋外作業ロボット，高齢者用ロボット杖，ﾌﾞﾚｲﾝ・ﾏｼﾝ・ｲﾝﾀｰﾌｪｰｽ，</a:t>
            </a:r>
            <a:r>
              <a:rPr lang="ja-JP" altLang="en-US" dirty="0"/>
              <a:t>知能</a:t>
            </a:r>
            <a:r>
              <a:rPr lang="ja-JP" altLang="en-US" dirty="0" smtClean="0"/>
              <a:t>ロボット </a:t>
            </a:r>
            <a:r>
              <a:rPr lang="en-US" altLang="ja-JP" dirty="0" smtClean="0"/>
              <a:t>etc.</a:t>
            </a:r>
            <a:endParaRPr kumimoji="1" lang="ja-JP" altLang="en-US" dirty="0"/>
          </a:p>
        </p:txBody>
      </p:sp>
      <p:sp>
        <p:nvSpPr>
          <p:cNvPr id="18" name="テキスト ボックス 17"/>
          <p:cNvSpPr txBox="1"/>
          <p:nvPr/>
        </p:nvSpPr>
        <p:spPr>
          <a:xfrm>
            <a:off x="6899344" y="5075756"/>
            <a:ext cx="1877437" cy="369332"/>
          </a:xfrm>
          <a:prstGeom prst="rect">
            <a:avLst/>
          </a:prstGeom>
          <a:noFill/>
        </p:spPr>
        <p:txBody>
          <a:bodyPr wrap="none" rtlCol="0">
            <a:spAutoFit/>
          </a:bodyPr>
          <a:lstStyle/>
          <a:p>
            <a:r>
              <a:rPr kumimoji="1" lang="ja-JP" altLang="en-US" dirty="0" smtClean="0">
                <a:latin typeface="HGPｺﾞｼｯｸM" panose="020B0600000000000000" pitchFamily="50" charset="-128"/>
                <a:ea typeface="HGPｺﾞｼｯｸM" panose="020B0600000000000000" pitchFamily="50" charset="-128"/>
              </a:rPr>
              <a:t>伊藤友孝 准教授</a:t>
            </a:r>
            <a:endParaRPr kumimoji="1" lang="ja-JP" altLang="en-US" dirty="0">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463682" y="63364"/>
            <a:ext cx="3538329" cy="4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2400" dirty="0" smtClean="0">
                <a:solidFill>
                  <a:schemeClr val="tx1"/>
                </a:solidFill>
                <a:latin typeface="HGPｺﾞｼｯｸM" panose="020B0600000000000000" pitchFamily="50" charset="-128"/>
                <a:ea typeface="HGPｺﾞｼｯｸM" panose="020B0600000000000000" pitchFamily="50" charset="-128"/>
              </a:rPr>
              <a:t>Mi2</a:t>
            </a:r>
            <a:r>
              <a:rPr kumimoji="1" lang="ja-JP" altLang="en-US" sz="2400" dirty="0" smtClean="0">
                <a:solidFill>
                  <a:schemeClr val="tx1"/>
                </a:solidFill>
                <a:latin typeface="HGPｺﾞｼｯｸM" panose="020B0600000000000000" pitchFamily="50" charset="-128"/>
                <a:ea typeface="HGPｺﾞｼｯｸM" panose="020B0600000000000000" pitchFamily="50" charset="-128"/>
              </a:rPr>
              <a:t>：</a:t>
            </a:r>
            <a:r>
              <a:rPr lang="ja-JP" altLang="en-US" sz="2400" dirty="0" smtClean="0">
                <a:solidFill>
                  <a:schemeClr val="tx1"/>
                </a:solidFill>
                <a:latin typeface="HGPｺﾞｼｯｸM" panose="020B0600000000000000" pitchFamily="50" charset="-128"/>
                <a:ea typeface="HGPｺﾞｼｯｸM" panose="020B0600000000000000" pitchFamily="50" charset="-128"/>
              </a:rPr>
              <a:t>ロボット・計測情報</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23" name="正方形/長方形 22"/>
          <p:cNvSpPr/>
          <p:nvPr/>
        </p:nvSpPr>
        <p:spPr>
          <a:xfrm>
            <a:off x="6755768" y="5518187"/>
            <a:ext cx="2246243" cy="1200329"/>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専門：ロボット工学</a:t>
            </a:r>
            <a:endParaRPr lang="en-US" altLang="ja-JP" dirty="0" smtClean="0">
              <a:latin typeface="HGPｺﾞｼｯｸM" panose="020B0600000000000000" pitchFamily="50" charset="-128"/>
              <a:ea typeface="HGPｺﾞｼｯｸM" panose="020B0600000000000000" pitchFamily="50" charset="-128"/>
            </a:endParaRPr>
          </a:p>
          <a:p>
            <a:pPr marL="88900">
              <a:buSzPct val="90000"/>
            </a:pPr>
            <a:r>
              <a:rPr lang="ja-JP" altLang="en-US" dirty="0">
                <a:latin typeface="HGPｺﾞｼｯｸM" panose="020B0600000000000000" pitchFamily="50" charset="-128"/>
                <a:ea typeface="HGPｺﾞｼｯｸM" panose="020B0600000000000000" pitchFamily="50" charset="-128"/>
              </a:rPr>
              <a:t>担当</a:t>
            </a:r>
            <a:r>
              <a:rPr lang="ja-JP" altLang="en-US" dirty="0" smtClean="0">
                <a:latin typeface="HGPｺﾞｼｯｸM" panose="020B0600000000000000" pitchFamily="50" charset="-128"/>
                <a:ea typeface="HGPｺﾞｼｯｸM" panose="020B0600000000000000" pitchFamily="50" charset="-128"/>
              </a:rPr>
              <a:t>講義：</a:t>
            </a:r>
            <a:r>
              <a:rPr lang="en-US" altLang="ja-JP" sz="1600" dirty="0" smtClean="0">
                <a:latin typeface="HGPｺﾞｼｯｸM" panose="020B0600000000000000" pitchFamily="50" charset="-128"/>
                <a:ea typeface="HGPｺﾞｼｯｸM" panose="020B0600000000000000" pitchFamily="50" charset="-128"/>
              </a:rPr>
              <a:t>(</a:t>
            </a:r>
            <a:r>
              <a:rPr lang="ja-JP" altLang="en-US" sz="1600" dirty="0" smtClean="0">
                <a:latin typeface="HGPｺﾞｼｯｸM" panose="020B0600000000000000" pitchFamily="50" charset="-128"/>
                <a:ea typeface="HGPｺﾞｼｯｸM" panose="020B0600000000000000" pitchFamily="50" charset="-128"/>
              </a:rPr>
              <a:t>学部・院</a:t>
            </a:r>
            <a:r>
              <a:rPr lang="en-US" altLang="ja-JP" sz="1600" dirty="0" smtClean="0">
                <a:latin typeface="HGPｺﾞｼｯｸM" panose="020B0600000000000000" pitchFamily="50" charset="-128"/>
                <a:ea typeface="HGPｺﾞｼｯｸM" panose="020B0600000000000000" pitchFamily="50" charset="-128"/>
              </a:rPr>
              <a:t>)</a:t>
            </a: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制御工学 </a:t>
            </a:r>
            <a:r>
              <a:rPr lang="en-US" altLang="ja-JP" dirty="0" smtClean="0">
                <a:latin typeface="Tahoma" panose="020B0604030504040204" pitchFamily="34" charset="0"/>
                <a:ea typeface="Tahoma" panose="020B0604030504040204" pitchFamily="34" charset="0"/>
                <a:cs typeface="Tahoma" panose="020B0604030504040204" pitchFamily="34" charset="0"/>
              </a:rPr>
              <a:t>I </a:t>
            </a:r>
            <a:r>
              <a:rPr lang="ja-JP" altLang="en-US" dirty="0" err="1" smtClean="0">
                <a:latin typeface="+mj-ea"/>
                <a:ea typeface="+mj-ea"/>
                <a:cs typeface="Tahoma" panose="020B0604030504040204" pitchFamily="34" charset="0"/>
              </a:rPr>
              <a:t>，</a:t>
            </a:r>
            <a:r>
              <a:rPr lang="en-US" altLang="ja-JP" dirty="0" smtClean="0">
                <a:latin typeface="Tahoma" panose="020B0604030504040204" pitchFamily="34" charset="0"/>
                <a:ea typeface="Tahoma" panose="020B0604030504040204" pitchFamily="34" charset="0"/>
                <a:cs typeface="Tahoma" panose="020B0604030504040204" pitchFamily="34" charset="0"/>
              </a:rPr>
              <a:t>II</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ロボット工学特論他</a:t>
            </a:r>
            <a:endParaRPr lang="ja-JP" altLang="en-US" dirty="0">
              <a:latin typeface="HGPｺﾞｼｯｸM" panose="020B0600000000000000" pitchFamily="50" charset="-128"/>
              <a:ea typeface="HGPｺﾞｼｯｸM" panose="020B0600000000000000" pitchFamily="50" charset="-128"/>
            </a:endParaRP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912" y="5439124"/>
            <a:ext cx="2874720" cy="1291570"/>
          </a:xfrm>
          <a:prstGeom prst="rect">
            <a:avLst/>
          </a:prstGeom>
        </p:spPr>
      </p:pic>
      <p:pic>
        <p:nvPicPr>
          <p:cNvPr id="28"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1513" y="3449678"/>
            <a:ext cx="990465" cy="99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0" name="Object 7"/>
          <p:cNvGraphicFramePr>
            <a:graphicFrameLocks noChangeAspect="1"/>
          </p:cNvGraphicFramePr>
          <p:nvPr>
            <p:extLst/>
          </p:nvPr>
        </p:nvGraphicFramePr>
        <p:xfrm>
          <a:off x="305491" y="5058855"/>
          <a:ext cx="2143397" cy="1589595"/>
        </p:xfrm>
        <a:graphic>
          <a:graphicData uri="http://schemas.openxmlformats.org/presentationml/2006/ole">
            <mc:AlternateContent xmlns:mc="http://schemas.openxmlformats.org/markup-compatibility/2006">
              <mc:Choice xmlns:v="urn:schemas-microsoft-com:vml" Requires="v">
                <p:oleObj spid="_x0000_s2053" name="ビットマップ イメージ" r:id="rId7" imgW="4123810" imgH="3057143" progId="Paint.Picture">
                  <p:embed/>
                </p:oleObj>
              </mc:Choice>
              <mc:Fallback>
                <p:oleObj name="ビットマップ イメージ" r:id="rId7" imgW="4123810" imgH="3057143"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491" y="5058855"/>
                        <a:ext cx="2143397" cy="1589595"/>
                      </a:xfrm>
                      <a:prstGeom prst="rect">
                        <a:avLst/>
                      </a:prstGeom>
                      <a:noFill/>
                      <a:ln>
                        <a:noFill/>
                      </a:ln>
                      <a:effectLst/>
                    </p:spPr>
                  </p:pic>
                </p:oleObj>
              </mc:Fallback>
            </mc:AlternateContent>
          </a:graphicData>
        </a:graphic>
      </p:graphicFrame>
      <p:pic>
        <p:nvPicPr>
          <p:cNvPr id="27" name="Picture 15" descr="http://www.zmp.co.jp/e-nuvo/img/robocar/top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4331" y="4487763"/>
            <a:ext cx="1359871" cy="90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10"/>
          <a:stretch>
            <a:fillRect/>
          </a:stretch>
        </p:blipFill>
        <p:spPr>
          <a:xfrm>
            <a:off x="353281" y="3368226"/>
            <a:ext cx="2247900" cy="1685925"/>
          </a:xfrm>
          <a:prstGeom prst="rect">
            <a:avLst/>
          </a:prstGeom>
        </p:spPr>
      </p:pic>
      <p:pic>
        <p:nvPicPr>
          <p:cNvPr id="5" name="図 4"/>
          <p:cNvPicPr>
            <a:picLocks noChangeAspect="1"/>
          </p:cNvPicPr>
          <p:nvPr/>
        </p:nvPicPr>
        <p:blipFill rotWithShape="1">
          <a:blip r:embed="rId11" cstate="print">
            <a:extLst>
              <a:ext uri="{28A0092B-C50C-407E-A947-70E740481C1C}">
                <a14:useLocalDpi xmlns:a14="http://schemas.microsoft.com/office/drawing/2010/main" val="0"/>
              </a:ext>
            </a:extLst>
          </a:blip>
          <a:srcRect t="3831" r="3807" b="2581"/>
          <a:stretch/>
        </p:blipFill>
        <p:spPr>
          <a:xfrm>
            <a:off x="2582519" y="3323790"/>
            <a:ext cx="2884831" cy="2105025"/>
          </a:xfrm>
          <a:prstGeom prst="rect">
            <a:avLst/>
          </a:prstGeom>
        </p:spPr>
      </p:pic>
    </p:spTree>
    <p:extLst>
      <p:ext uri="{BB962C8B-B14F-4D97-AF65-F5344CB8AC3E}">
        <p14:creationId xmlns:p14="http://schemas.microsoft.com/office/powerpoint/2010/main" val="469010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C:\Users\shotaro\Desktop\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12167" r="13435"/>
          <a:stretch/>
        </p:blipFill>
        <p:spPr bwMode="auto">
          <a:xfrm>
            <a:off x="2407370" y="3618495"/>
            <a:ext cx="1086031" cy="1243743"/>
          </a:xfrm>
          <a:prstGeom prst="rect">
            <a:avLst/>
          </a:prstGeom>
          <a:noFill/>
        </p:spPr>
      </p:pic>
      <p:sp>
        <p:nvSpPr>
          <p:cNvPr id="22" name="正方形/長方形 21"/>
          <p:cNvSpPr/>
          <p:nvPr/>
        </p:nvSpPr>
        <p:spPr>
          <a:xfrm>
            <a:off x="269195" y="494398"/>
            <a:ext cx="8586568" cy="8176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rad="101600">
              <a:schemeClr val="accent1">
                <a:satMod val="175000"/>
                <a:alpha val="40000"/>
              </a:schemeClr>
            </a:glow>
            <a:outerShdw blurRad="25400" dist="20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0949" dirty="0">
              <a:latin typeface="HGP創英ﾌﾟﾚｾﾞﾝｽEB" panose="02020800000000000000" pitchFamily="18" charset="-128"/>
              <a:ea typeface="HGP創英ﾌﾟﾚｾﾞﾝｽEB" panose="02020800000000000000" pitchFamily="18" charset="-128"/>
            </a:endParaRPr>
          </a:p>
        </p:txBody>
      </p:sp>
      <p:sp>
        <p:nvSpPr>
          <p:cNvPr id="6" name="タイトル 5"/>
          <p:cNvSpPr>
            <a:spLocks noGrp="1"/>
          </p:cNvSpPr>
          <p:nvPr>
            <p:ph type="title"/>
          </p:nvPr>
        </p:nvSpPr>
        <p:spPr>
          <a:xfrm>
            <a:off x="269195" y="492436"/>
            <a:ext cx="8586569" cy="819217"/>
          </a:xfrm>
        </p:spPr>
        <p:txBody>
          <a:bodyPr>
            <a:normAutofit/>
          </a:bodyPr>
          <a:lstStyle/>
          <a:p>
            <a:r>
              <a:rPr lang="ja-JP" altLang="en-US" sz="3200" dirty="0" smtClean="0"/>
              <a:t>小林研究室</a:t>
            </a:r>
            <a:r>
              <a:rPr lang="en-US" altLang="ja-JP" sz="3200" dirty="0" smtClean="0"/>
              <a:t>【</a:t>
            </a:r>
            <a:r>
              <a:rPr lang="ja-JP" altLang="en-US" sz="3200" dirty="0"/>
              <a:t>学習知能ロボット</a:t>
            </a:r>
            <a:r>
              <a:rPr lang="en-US" altLang="ja-JP" sz="3200" dirty="0" smtClean="0"/>
              <a:t>】</a:t>
            </a:r>
            <a:endParaRPr lang="ja-JP" altLang="en-US" sz="3200" dirty="0"/>
          </a:p>
        </p:txBody>
      </p:sp>
      <p:pic>
        <p:nvPicPr>
          <p:cNvPr id="9" name="Picture 254" descr="D:\koba\doc\tuat\Profile\myself\koba090723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814" y="3583131"/>
            <a:ext cx="1154202" cy="15389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コンテンツ プレースホルダー 16"/>
          <p:cNvSpPr>
            <a:spLocks noGrp="1"/>
          </p:cNvSpPr>
          <p:nvPr>
            <p:ph idx="1"/>
          </p:nvPr>
        </p:nvSpPr>
        <p:spPr>
          <a:xfrm>
            <a:off x="269195" y="1494315"/>
            <a:ext cx="8586569" cy="1890756"/>
          </a:xfrm>
        </p:spPr>
        <p:txBody>
          <a:bodyPr/>
          <a:lstStyle/>
          <a:p>
            <a:r>
              <a:rPr kumimoji="1" lang="ja-JP" altLang="en-US" dirty="0" smtClean="0"/>
              <a:t>整備されていない環境でロボットが賢く動くためのセンサ情報処理法と制御法の研究</a:t>
            </a:r>
            <a:endParaRPr kumimoji="1" lang="en-US" altLang="ja-JP" dirty="0" smtClean="0"/>
          </a:p>
          <a:p>
            <a:r>
              <a:rPr lang="ja-JP" altLang="en-US" dirty="0" smtClean="0"/>
              <a:t>ヒューマノイドロボットの全身運動，ハンド・アーム型ロボット</a:t>
            </a:r>
            <a:r>
              <a:rPr lang="ja-JP" altLang="en-US" dirty="0"/>
              <a:t>に</a:t>
            </a:r>
            <a:r>
              <a:rPr lang="ja-JP" altLang="en-US" dirty="0" smtClean="0"/>
              <a:t>よる物体操作，自律型無人車両のナビゲーション </a:t>
            </a:r>
            <a:r>
              <a:rPr lang="en-US" altLang="ja-JP" dirty="0" smtClean="0"/>
              <a:t>etc.</a:t>
            </a:r>
            <a:endParaRPr kumimoji="1" lang="ja-JP" altLang="en-US" dirty="0"/>
          </a:p>
        </p:txBody>
      </p:sp>
      <p:sp>
        <p:nvSpPr>
          <p:cNvPr id="18" name="テキスト ボックス 17"/>
          <p:cNvSpPr txBox="1"/>
          <p:nvPr/>
        </p:nvSpPr>
        <p:spPr>
          <a:xfrm>
            <a:off x="6899344" y="5075756"/>
            <a:ext cx="1877437" cy="369332"/>
          </a:xfrm>
          <a:prstGeom prst="rect">
            <a:avLst/>
          </a:prstGeom>
          <a:noFill/>
        </p:spPr>
        <p:txBody>
          <a:bodyPr wrap="none" rtlCol="0">
            <a:spAutoFit/>
          </a:bodyPr>
          <a:lstStyle/>
          <a:p>
            <a:r>
              <a:rPr kumimoji="1" lang="ja-JP" altLang="en-US" dirty="0" smtClean="0">
                <a:latin typeface="HGPｺﾞｼｯｸM" panose="020B0600000000000000" pitchFamily="50" charset="-128"/>
                <a:ea typeface="HGPｺﾞｼｯｸM" panose="020B0600000000000000" pitchFamily="50" charset="-128"/>
              </a:rPr>
              <a:t>小林祐一 准教授</a:t>
            </a:r>
            <a:endParaRPr kumimoji="1" lang="ja-JP" altLang="en-US" dirty="0">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463682" y="63364"/>
            <a:ext cx="3538329" cy="4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2400" dirty="0" smtClean="0">
                <a:solidFill>
                  <a:schemeClr val="tx1"/>
                </a:solidFill>
                <a:latin typeface="HGPｺﾞｼｯｸM" panose="020B0600000000000000" pitchFamily="50" charset="-128"/>
                <a:ea typeface="HGPｺﾞｼｯｸM" panose="020B0600000000000000" pitchFamily="50" charset="-128"/>
              </a:rPr>
              <a:t>Mi2</a:t>
            </a:r>
            <a:r>
              <a:rPr kumimoji="1" lang="ja-JP" altLang="en-US" sz="2400" dirty="0" smtClean="0">
                <a:solidFill>
                  <a:schemeClr val="tx1"/>
                </a:solidFill>
                <a:latin typeface="HGPｺﾞｼｯｸM" panose="020B0600000000000000" pitchFamily="50" charset="-128"/>
                <a:ea typeface="HGPｺﾞｼｯｸM" panose="020B0600000000000000" pitchFamily="50" charset="-128"/>
              </a:rPr>
              <a:t>：</a:t>
            </a:r>
            <a:r>
              <a:rPr lang="ja-JP" altLang="en-US" sz="2400" dirty="0" smtClean="0">
                <a:solidFill>
                  <a:schemeClr val="tx1"/>
                </a:solidFill>
                <a:latin typeface="HGPｺﾞｼｯｸM" panose="020B0600000000000000" pitchFamily="50" charset="-128"/>
                <a:ea typeface="HGPｺﾞｼｯｸM" panose="020B0600000000000000" pitchFamily="50" charset="-128"/>
              </a:rPr>
              <a:t>ロボット・計測情報</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23" name="正方形/長方形 22"/>
          <p:cNvSpPr/>
          <p:nvPr/>
        </p:nvSpPr>
        <p:spPr>
          <a:xfrm>
            <a:off x="6755768" y="5518187"/>
            <a:ext cx="2246243" cy="1200329"/>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専門：ロボット工学</a:t>
            </a:r>
            <a:endParaRPr lang="en-US" altLang="ja-JP" dirty="0" smtClean="0">
              <a:latin typeface="HGPｺﾞｼｯｸM" panose="020B0600000000000000" pitchFamily="50" charset="-128"/>
              <a:ea typeface="HGPｺﾞｼｯｸM" panose="020B0600000000000000" pitchFamily="50" charset="-128"/>
            </a:endParaRPr>
          </a:p>
          <a:p>
            <a:pPr marL="88900">
              <a:buSzPct val="90000"/>
            </a:pPr>
            <a:r>
              <a:rPr lang="ja-JP" altLang="en-US" dirty="0">
                <a:latin typeface="HGPｺﾞｼｯｸM" panose="020B0600000000000000" pitchFamily="50" charset="-128"/>
                <a:ea typeface="HGPｺﾞｼｯｸM" panose="020B0600000000000000" pitchFamily="50" charset="-128"/>
              </a:rPr>
              <a:t>担当</a:t>
            </a:r>
            <a:r>
              <a:rPr lang="ja-JP" altLang="en-US" dirty="0" smtClean="0">
                <a:latin typeface="HGPｺﾞｼｯｸM" panose="020B0600000000000000" pitchFamily="50" charset="-128"/>
                <a:ea typeface="HGPｺﾞｼｯｸM" panose="020B0600000000000000" pitchFamily="50" charset="-128"/>
              </a:rPr>
              <a:t>講義</a:t>
            </a:r>
            <a:r>
              <a:rPr lang="ja-JP" altLang="en-US" dirty="0">
                <a:latin typeface="HGPｺﾞｼｯｸM" panose="020B0600000000000000" pitchFamily="50" charset="-128"/>
                <a:ea typeface="HGPｺﾞｼｯｸM" panose="020B0600000000000000" pitchFamily="50" charset="-128"/>
              </a:rPr>
              <a:t>：</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ロボット工学</a:t>
            </a:r>
            <a:endParaRPr lang="en-US" altLang="ja-JP" dirty="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情報工学 他</a:t>
            </a:r>
            <a:endParaRPr lang="ja-JP" altLang="en-US" dirty="0">
              <a:latin typeface="HGPｺﾞｼｯｸM" panose="020B0600000000000000" pitchFamily="50" charset="-128"/>
              <a:ea typeface="HGPｺﾞｼｯｸM" panose="020B0600000000000000" pitchFamily="50" charset="-128"/>
            </a:endParaRPr>
          </a:p>
        </p:txBody>
      </p:sp>
      <p:pic>
        <p:nvPicPr>
          <p:cNvPr id="25" name="Picture 1" descr="D:\マイピクチャ\論文用\対象物操作\NCM_0127.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l="9977" t="2495" r="22160" b="7788"/>
          <a:stretch/>
        </p:blipFill>
        <p:spPr bwMode="auto">
          <a:xfrm>
            <a:off x="340614" y="3595247"/>
            <a:ext cx="1493163" cy="1480509"/>
          </a:xfrm>
          <a:prstGeom prst="rect">
            <a:avLst/>
          </a:prstGeom>
          <a:noFill/>
        </p:spPr>
      </p:pic>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713" t="12531" b="6494"/>
          <a:stretch/>
        </p:blipFill>
        <p:spPr bwMode="auto">
          <a:xfrm>
            <a:off x="1759028" y="4860252"/>
            <a:ext cx="2382714" cy="17166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descr="http://sensor.eng.shizuoka.ac.jp/img/content/Minakawa1.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75116" t="50108" r="1406" b="1794"/>
          <a:stretch/>
        </p:blipFill>
        <p:spPr bwMode="auto">
          <a:xfrm>
            <a:off x="4010189" y="3608669"/>
            <a:ext cx="1285872" cy="16859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nsor.eng.shizuoka.ac.jp/img/content/Kubota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6124" y="4632628"/>
            <a:ext cx="1452572" cy="1947583"/>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p:cNvPicPr>
            <a:picLocks noChangeAspect="1"/>
          </p:cNvPicPr>
          <p:nvPr/>
        </p:nvPicPr>
        <p:blipFill rotWithShape="1">
          <a:blip r:embed="rId11">
            <a:extLst>
              <a:ext uri="{28A0092B-C50C-407E-A947-70E740481C1C}">
                <a14:useLocalDpi xmlns:a14="http://schemas.microsoft.com/office/drawing/2010/main" val="0"/>
              </a:ext>
            </a:extLst>
          </a:blip>
          <a:srcRect l="31532"/>
          <a:stretch/>
        </p:blipFill>
        <p:spPr>
          <a:xfrm>
            <a:off x="340614" y="5140590"/>
            <a:ext cx="1201739" cy="1438279"/>
          </a:xfrm>
          <a:prstGeom prst="rect">
            <a:avLst/>
          </a:prstGeom>
          <a:ln w="12700">
            <a:solidFill>
              <a:schemeClr val="tx1"/>
            </a:solidFill>
          </a:ln>
        </p:spPr>
      </p:pic>
    </p:spTree>
    <p:extLst>
      <p:ext uri="{BB962C8B-B14F-4D97-AF65-F5344CB8AC3E}">
        <p14:creationId xmlns:p14="http://schemas.microsoft.com/office/powerpoint/2010/main" val="951785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69195" y="130330"/>
            <a:ext cx="8586568" cy="8176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rad="101600">
              <a:schemeClr val="accent1">
                <a:satMod val="175000"/>
                <a:alpha val="40000"/>
              </a:schemeClr>
            </a:glow>
            <a:outerShdw blurRad="25400" dist="20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0949" dirty="0">
              <a:latin typeface="HGP創英ﾌﾟﾚｾﾞﾝｽEB" panose="02020800000000000000" pitchFamily="18" charset="-128"/>
              <a:ea typeface="HGP創英ﾌﾟﾚｾﾞﾝｽEB" panose="02020800000000000000" pitchFamily="18" charset="-128"/>
            </a:endParaRPr>
          </a:p>
        </p:txBody>
      </p:sp>
      <p:sp>
        <p:nvSpPr>
          <p:cNvPr id="6" name="タイトル 5"/>
          <p:cNvSpPr>
            <a:spLocks noGrp="1"/>
          </p:cNvSpPr>
          <p:nvPr>
            <p:ph type="title"/>
          </p:nvPr>
        </p:nvSpPr>
        <p:spPr>
          <a:xfrm>
            <a:off x="269195" y="128368"/>
            <a:ext cx="8586569" cy="819217"/>
          </a:xfrm>
        </p:spPr>
        <p:txBody>
          <a:bodyPr>
            <a:normAutofit/>
          </a:bodyPr>
          <a:lstStyle/>
          <a:p>
            <a:r>
              <a:rPr lang="ja-JP" altLang="en-US" sz="3200" dirty="0" smtClean="0">
                <a:latin typeface="HGP創英角ｺﾞｼｯｸUB" panose="020B0900000000000000" pitchFamily="50" charset="-128"/>
                <a:ea typeface="HGP創英角ｺﾞｼｯｸUB" panose="020B0900000000000000" pitchFamily="50" charset="-128"/>
              </a:rPr>
              <a:t> 塑性加工研究室</a:t>
            </a:r>
            <a:endParaRPr lang="ja-JP" altLang="en-US" sz="3200" dirty="0">
              <a:latin typeface="HGP創英角ｺﾞｼｯｸUB" panose="020B0900000000000000" pitchFamily="50" charset="-128"/>
              <a:ea typeface="HGP創英角ｺﾞｼｯｸUB" panose="020B0900000000000000" pitchFamily="50" charset="-128"/>
            </a:endParaRPr>
          </a:p>
        </p:txBody>
      </p:sp>
      <p:sp>
        <p:nvSpPr>
          <p:cNvPr id="14" name="テキスト ボックス 13"/>
          <p:cNvSpPr txBox="1"/>
          <p:nvPr/>
        </p:nvSpPr>
        <p:spPr>
          <a:xfrm>
            <a:off x="4745017" y="6442562"/>
            <a:ext cx="1321196" cy="307777"/>
          </a:xfrm>
          <a:prstGeom prst="rect">
            <a:avLst/>
          </a:prstGeom>
          <a:noFill/>
        </p:spPr>
        <p:txBody>
          <a:bodyPr wrap="none" rtlCol="0">
            <a:spAutoFit/>
          </a:bodyPr>
          <a:lstStyle/>
          <a:p>
            <a:r>
              <a:rPr lang="ja-JP" altLang="en-US" sz="1400" dirty="0" smtClean="0">
                <a:latin typeface="HGPｺﾞｼｯｸM" panose="020B0600000000000000" pitchFamily="50" charset="-128"/>
                <a:ea typeface="HGPｺﾞｼｯｸM" panose="020B0600000000000000" pitchFamily="50" charset="-128"/>
              </a:rPr>
              <a:t>田中繁一</a:t>
            </a:r>
            <a:r>
              <a:rPr kumimoji="1" lang="ja-JP" altLang="en-US" sz="1400" dirty="0" smtClean="0">
                <a:latin typeface="HGPｺﾞｼｯｸM" panose="020B0600000000000000" pitchFamily="50" charset="-128"/>
                <a:ea typeface="HGPｺﾞｼｯｸM" panose="020B0600000000000000" pitchFamily="50" charset="-128"/>
              </a:rPr>
              <a:t> 教授</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18" name="テキスト ボックス 17"/>
          <p:cNvSpPr txBox="1"/>
          <p:nvPr/>
        </p:nvSpPr>
        <p:spPr>
          <a:xfrm>
            <a:off x="6175476" y="6442562"/>
            <a:ext cx="1321196" cy="307777"/>
          </a:xfrm>
          <a:prstGeom prst="rect">
            <a:avLst/>
          </a:prstGeom>
          <a:noFill/>
        </p:spPr>
        <p:txBody>
          <a:bodyPr wrap="none" rtlCol="0">
            <a:spAutoFit/>
          </a:bodyPr>
          <a:lstStyle/>
          <a:p>
            <a:r>
              <a:rPr kumimoji="1" lang="ja-JP" altLang="en-US" sz="1400" dirty="0" smtClean="0">
                <a:latin typeface="HGPｺﾞｼｯｸM" panose="020B0600000000000000" pitchFamily="50" charset="-128"/>
                <a:ea typeface="HGPｺﾞｼｯｸM" panose="020B0600000000000000" pitchFamily="50" charset="-128"/>
              </a:rPr>
              <a:t>早川邦夫 教授</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121212" y="304806"/>
            <a:ext cx="3538329" cy="4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2400" dirty="0" smtClean="0">
                <a:solidFill>
                  <a:schemeClr val="tx1"/>
                </a:solidFill>
                <a:latin typeface="HGPｺﾞｼｯｸM" panose="020B0600000000000000" pitchFamily="50" charset="-128"/>
                <a:ea typeface="HGPｺﾞｼｯｸM" panose="020B0600000000000000" pitchFamily="50" charset="-128"/>
              </a:rPr>
              <a:t>Mi3</a:t>
            </a:r>
            <a:r>
              <a:rPr kumimoji="1" lang="ja-JP" altLang="en-US" sz="2400" dirty="0" smtClean="0">
                <a:solidFill>
                  <a:schemeClr val="tx1"/>
                </a:solidFill>
                <a:latin typeface="HGPｺﾞｼｯｸM" panose="020B0600000000000000" pitchFamily="50" charset="-128"/>
                <a:ea typeface="HGPｺﾞｼｯｸM" panose="020B0600000000000000" pitchFamily="50" charset="-128"/>
              </a:rPr>
              <a:t>：生産加工講座</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pic>
        <p:nvPicPr>
          <p:cNvPr id="2" name="図 1"/>
          <p:cNvPicPr>
            <a:picLocks noChangeAspect="1"/>
          </p:cNvPicPr>
          <p:nvPr/>
        </p:nvPicPr>
        <p:blipFill>
          <a:blip r:embed="rId2" cstate="print"/>
          <a:stretch>
            <a:fillRect/>
          </a:stretch>
        </p:blipFill>
        <p:spPr>
          <a:xfrm>
            <a:off x="4844428" y="5087005"/>
            <a:ext cx="1235238" cy="1340578"/>
          </a:xfrm>
          <a:prstGeom prst="rect">
            <a:avLst/>
          </a:prstGeom>
        </p:spPr>
      </p:pic>
      <p:pic>
        <p:nvPicPr>
          <p:cNvPr id="3" name="図 2"/>
          <p:cNvPicPr>
            <a:picLocks noChangeAspect="1"/>
          </p:cNvPicPr>
          <p:nvPr/>
        </p:nvPicPr>
        <p:blipFill>
          <a:blip r:embed="rId3" cstate="print"/>
          <a:stretch>
            <a:fillRect/>
          </a:stretch>
        </p:blipFill>
        <p:spPr>
          <a:xfrm>
            <a:off x="6181954" y="5073792"/>
            <a:ext cx="1317851" cy="1357535"/>
          </a:xfrm>
          <a:prstGeom prst="rect">
            <a:avLst/>
          </a:prstGeom>
        </p:spPr>
      </p:pic>
      <p:pic>
        <p:nvPicPr>
          <p:cNvPr id="4" name="図 3"/>
          <p:cNvPicPr>
            <a:picLocks noChangeAspect="1"/>
          </p:cNvPicPr>
          <p:nvPr/>
        </p:nvPicPr>
        <p:blipFill>
          <a:blip r:embed="rId4" cstate="print"/>
          <a:stretch>
            <a:fillRect/>
          </a:stretch>
        </p:blipFill>
        <p:spPr>
          <a:xfrm>
            <a:off x="7637707" y="5073792"/>
            <a:ext cx="1286405" cy="1333187"/>
          </a:xfrm>
          <a:prstGeom prst="rect">
            <a:avLst/>
          </a:prstGeom>
        </p:spPr>
      </p:pic>
      <p:sp>
        <p:nvSpPr>
          <p:cNvPr id="21" name="テキスト ボックス 20"/>
          <p:cNvSpPr txBox="1"/>
          <p:nvPr/>
        </p:nvSpPr>
        <p:spPr>
          <a:xfrm>
            <a:off x="7547764" y="6442562"/>
            <a:ext cx="1500732" cy="307777"/>
          </a:xfrm>
          <a:prstGeom prst="rect">
            <a:avLst/>
          </a:prstGeom>
          <a:noFill/>
        </p:spPr>
        <p:txBody>
          <a:bodyPr wrap="none" rtlCol="0">
            <a:spAutoFit/>
          </a:bodyPr>
          <a:lstStyle/>
          <a:p>
            <a:r>
              <a:rPr lang="ja-JP" altLang="en-US" sz="1400" dirty="0" smtClean="0">
                <a:latin typeface="HGPｺﾞｼｯｸM" panose="020B0600000000000000" pitchFamily="50" charset="-128"/>
                <a:ea typeface="HGPｺﾞｼｯｸM" panose="020B0600000000000000" pitchFamily="50" charset="-128"/>
              </a:rPr>
              <a:t>吉田健吾 准教授</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27" name="正方形/長方形 26"/>
          <p:cNvSpPr/>
          <p:nvPr/>
        </p:nvSpPr>
        <p:spPr>
          <a:xfrm>
            <a:off x="1886885" y="4944534"/>
            <a:ext cx="2388782" cy="1837266"/>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p:cNvSpPr/>
          <p:nvPr/>
        </p:nvSpPr>
        <p:spPr>
          <a:xfrm>
            <a:off x="4613701" y="4030136"/>
            <a:ext cx="4444746" cy="2761577"/>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4" descr="C:\Documents and Settings\mikan53\デスクトップ\9-20\10\P1100132.JPG"/>
          <p:cNvPicPr>
            <a:picLocks noChangeAspect="1" noChangeArrowheads="1"/>
          </p:cNvPicPr>
          <p:nvPr/>
        </p:nvPicPr>
        <p:blipFill rotWithShape="1">
          <a:blip r:embed="rId6" cstate="print"/>
          <a:srcRect l="3495" t="1043" r="12227" b="-1043"/>
          <a:stretch/>
        </p:blipFill>
        <p:spPr bwMode="auto">
          <a:xfrm>
            <a:off x="4927600" y="2164890"/>
            <a:ext cx="2048933" cy="1623125"/>
          </a:xfrm>
          <a:prstGeom prst="rect">
            <a:avLst/>
          </a:prstGeom>
          <a:noFill/>
          <a:effectLst>
            <a:outerShdw blurRad="50800" dist="38100" dir="2700000" algn="tl" rotWithShape="0">
              <a:prstClr val="black">
                <a:alpha val="40000"/>
              </a:prstClr>
            </a:outerShdw>
          </a:effectLst>
        </p:spPr>
      </p:pic>
      <p:sp>
        <p:nvSpPr>
          <p:cNvPr id="8" name="テキスト ボックス 7"/>
          <p:cNvSpPr txBox="1"/>
          <p:nvPr/>
        </p:nvSpPr>
        <p:spPr>
          <a:xfrm>
            <a:off x="320340" y="1109130"/>
            <a:ext cx="4302460" cy="830997"/>
          </a:xfrm>
          <a:prstGeom prst="rect">
            <a:avLst/>
          </a:prstGeom>
          <a:noFill/>
        </p:spPr>
        <p:txBody>
          <a:bodyPr wrap="square" rtlCol="0">
            <a:spAutoFit/>
          </a:bodyPr>
          <a:lstStyle/>
          <a:p>
            <a:pPr>
              <a:buFont typeface="Wingdings" pitchFamily="2" charset="2"/>
              <a:buChar char="ü"/>
            </a:pPr>
            <a:r>
              <a:rPr lang="ja-JP" altLang="en-US" sz="2400" dirty="0" smtClean="0">
                <a:solidFill>
                  <a:srgbClr val="0000FF"/>
                </a:solidFill>
                <a:latin typeface="HGPｺﾞｼｯｸM" pitchFamily="50" charset="-128"/>
                <a:ea typeface="HGPｺﾞｼｯｸM" pitchFamily="50" charset="-128"/>
              </a:rPr>
              <a:t>インクリメンタルフォーミング</a:t>
            </a:r>
            <a:endParaRPr lang="en-US" altLang="ja-JP" sz="2400" dirty="0" smtClean="0">
              <a:solidFill>
                <a:srgbClr val="0000FF"/>
              </a:solidFill>
              <a:latin typeface="HGPｺﾞｼｯｸM" pitchFamily="50" charset="-128"/>
              <a:ea typeface="HGPｺﾞｼｯｸM" pitchFamily="50" charset="-128"/>
            </a:endParaRPr>
          </a:p>
          <a:p>
            <a:pPr>
              <a:buFont typeface="Wingdings" pitchFamily="2" charset="2"/>
              <a:buChar char="ü"/>
            </a:pPr>
            <a:r>
              <a:rPr lang="ja-JP" altLang="en-US" sz="2400" dirty="0" smtClean="0">
                <a:solidFill>
                  <a:srgbClr val="0000FF"/>
                </a:solidFill>
                <a:latin typeface="HGPｺﾞｼｯｸM" pitchFamily="50" charset="-128"/>
                <a:ea typeface="HGPｺﾞｼｯｸM" pitchFamily="50" charset="-128"/>
              </a:rPr>
              <a:t>レーザ援用フォーミング</a:t>
            </a:r>
            <a:endParaRPr lang="ja-JP" altLang="en-US" sz="2400" dirty="0">
              <a:solidFill>
                <a:srgbClr val="0000FF"/>
              </a:solidFill>
              <a:latin typeface="HGPｺﾞｼｯｸM" pitchFamily="50" charset="-128"/>
              <a:ea typeface="HGPｺﾞｼｯｸM" pitchFamily="50" charset="-128"/>
            </a:endParaRPr>
          </a:p>
        </p:txBody>
      </p:sp>
      <p:pic>
        <p:nvPicPr>
          <p:cNvPr id="26" name="図 25" descr="H:\保存データ\工学顕微鏡観察\初期粒径\試料25_手研磨_ナイタール_EBSD後\20倍6.jpg"/>
          <p:cNvPicPr/>
          <p:nvPr/>
        </p:nvPicPr>
        <p:blipFill rotWithShape="1">
          <a:blip r:embed="rId7" cstate="print">
            <a:extLst>
              <a:ext uri="{28A0092B-C50C-407E-A947-70E740481C1C}">
                <a14:useLocalDpi xmlns:a14="http://schemas.microsoft.com/office/drawing/2010/main" val="0"/>
              </a:ext>
            </a:extLst>
          </a:blip>
          <a:srcRect l="44751" t="7003" r="35884" b="72119"/>
          <a:stretch/>
        </p:blipFill>
        <p:spPr bwMode="auto">
          <a:xfrm>
            <a:off x="383127" y="5767775"/>
            <a:ext cx="1241761" cy="1003300"/>
          </a:xfrm>
          <a:prstGeom prst="rect">
            <a:avLst/>
          </a:prstGeom>
          <a:noFill/>
          <a:ln>
            <a:noFill/>
          </a:ln>
        </p:spPr>
      </p:pic>
      <p:pic>
        <p:nvPicPr>
          <p:cNvPr id="29" name="グラフィックス1"/>
          <p:cNvPicPr/>
          <p:nvPr/>
        </p:nvPicPr>
        <p:blipFill rotWithShape="1">
          <a:blip r:embed="rId8" cstate="print">
            <a:lum/>
            <a:alphaModFix/>
            <a:extLst>
              <a:ext uri="{28A0092B-C50C-407E-A947-70E740481C1C}">
                <a14:useLocalDpi xmlns:a14="http://schemas.microsoft.com/office/drawing/2010/main" val="0"/>
              </a:ext>
            </a:extLst>
          </a:blip>
          <a:srcRect l="25867" t="9276" r="6673" b="41759"/>
          <a:stretch/>
        </p:blipFill>
        <p:spPr>
          <a:xfrm>
            <a:off x="361949" y="4811625"/>
            <a:ext cx="1270001" cy="899090"/>
          </a:xfrm>
          <a:prstGeom prst="rect">
            <a:avLst/>
          </a:prstGeom>
        </p:spPr>
      </p:pic>
      <p:sp>
        <p:nvSpPr>
          <p:cNvPr id="32" name="テキスト ボックス 31"/>
          <p:cNvSpPr txBox="1"/>
          <p:nvPr/>
        </p:nvSpPr>
        <p:spPr>
          <a:xfrm>
            <a:off x="222504" y="3990427"/>
            <a:ext cx="4053163" cy="830997"/>
          </a:xfrm>
          <a:prstGeom prst="rect">
            <a:avLst/>
          </a:prstGeom>
          <a:noFill/>
        </p:spPr>
        <p:txBody>
          <a:bodyPr wrap="square" rtlCol="0">
            <a:spAutoFit/>
          </a:bodyPr>
          <a:lstStyle/>
          <a:p>
            <a:pPr marL="342900" indent="-342900">
              <a:buFont typeface="Wingdings" panose="05000000000000000000" pitchFamily="2" charset="2"/>
              <a:buChar char="ü"/>
            </a:pPr>
            <a:r>
              <a:rPr kumimoji="1" lang="ja-JP" altLang="en-US" sz="2400" dirty="0" smtClean="0">
                <a:solidFill>
                  <a:srgbClr val="0000FF"/>
                </a:solidFill>
                <a:latin typeface="HGPｺﾞｼｯｸM" panose="020B0600000000000000" pitchFamily="50" charset="-128"/>
                <a:ea typeface="HGPｺﾞｼｯｸM" panose="020B0600000000000000" pitchFamily="50" charset="-128"/>
              </a:rPr>
              <a:t>微視内部組織と強度・延性に関する実験・観察・解析</a:t>
            </a:r>
            <a:endParaRPr kumimoji="1" lang="ja-JP" altLang="en-US" sz="2400" dirty="0">
              <a:solidFill>
                <a:srgbClr val="0000FF"/>
              </a:solidFill>
              <a:latin typeface="HGPｺﾞｼｯｸM" panose="020B0600000000000000" pitchFamily="50" charset="-128"/>
              <a:ea typeface="HGPｺﾞｼｯｸM" panose="020B0600000000000000" pitchFamily="50" charset="-128"/>
            </a:endParaRPr>
          </a:p>
        </p:txBody>
      </p:sp>
      <p:sp>
        <p:nvSpPr>
          <p:cNvPr id="9" name="フリーフォーム 8"/>
          <p:cNvSpPr/>
          <p:nvPr/>
        </p:nvSpPr>
        <p:spPr>
          <a:xfrm>
            <a:off x="1644650" y="5060950"/>
            <a:ext cx="1238250" cy="673100"/>
          </a:xfrm>
          <a:custGeom>
            <a:avLst/>
            <a:gdLst>
              <a:gd name="connsiteX0" fmla="*/ 1238250 w 1238250"/>
              <a:gd name="connsiteY0" fmla="*/ 673100 h 673100"/>
              <a:gd name="connsiteX1" fmla="*/ 730250 w 1238250"/>
              <a:gd name="connsiteY1" fmla="*/ 127000 h 673100"/>
              <a:gd name="connsiteX2" fmla="*/ 0 w 1238250"/>
              <a:gd name="connsiteY2" fmla="*/ 0 h 673100"/>
            </a:gdLst>
            <a:ahLst/>
            <a:cxnLst>
              <a:cxn ang="0">
                <a:pos x="connsiteX0" y="connsiteY0"/>
              </a:cxn>
              <a:cxn ang="0">
                <a:pos x="connsiteX1" y="connsiteY1"/>
              </a:cxn>
              <a:cxn ang="0">
                <a:pos x="connsiteX2" y="connsiteY2"/>
              </a:cxn>
            </a:cxnLst>
            <a:rect l="l" t="t" r="r" b="b"/>
            <a:pathLst>
              <a:path w="1238250" h="673100">
                <a:moveTo>
                  <a:pt x="1238250" y="673100"/>
                </a:moveTo>
                <a:cubicBezTo>
                  <a:pt x="1087437" y="456141"/>
                  <a:pt x="936625" y="239183"/>
                  <a:pt x="730250" y="127000"/>
                </a:cubicBezTo>
                <a:cubicBezTo>
                  <a:pt x="523875" y="14817"/>
                  <a:pt x="261937" y="7408"/>
                  <a:pt x="0" y="0"/>
                </a:cubicBezTo>
              </a:path>
            </a:pathLst>
          </a:custGeom>
          <a:noFill/>
          <a:ln w="25400">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1619250" y="5653655"/>
            <a:ext cx="1270000" cy="480445"/>
          </a:xfrm>
          <a:custGeom>
            <a:avLst/>
            <a:gdLst>
              <a:gd name="connsiteX0" fmla="*/ 1270000 w 1270000"/>
              <a:gd name="connsiteY0" fmla="*/ 80395 h 480445"/>
              <a:gd name="connsiteX1" fmla="*/ 552450 w 1270000"/>
              <a:gd name="connsiteY1" fmla="*/ 29595 h 480445"/>
              <a:gd name="connsiteX2" fmla="*/ 0 w 1270000"/>
              <a:gd name="connsiteY2" fmla="*/ 480445 h 480445"/>
            </a:gdLst>
            <a:ahLst/>
            <a:cxnLst>
              <a:cxn ang="0">
                <a:pos x="connsiteX0" y="connsiteY0"/>
              </a:cxn>
              <a:cxn ang="0">
                <a:pos x="connsiteX1" y="connsiteY1"/>
              </a:cxn>
              <a:cxn ang="0">
                <a:pos x="connsiteX2" y="connsiteY2"/>
              </a:cxn>
            </a:cxnLst>
            <a:rect l="l" t="t" r="r" b="b"/>
            <a:pathLst>
              <a:path w="1270000" h="480445">
                <a:moveTo>
                  <a:pt x="1270000" y="80395"/>
                </a:moveTo>
                <a:cubicBezTo>
                  <a:pt x="1017058" y="21657"/>
                  <a:pt x="764117" y="-37080"/>
                  <a:pt x="552450" y="29595"/>
                </a:cubicBezTo>
                <a:cubicBezTo>
                  <a:pt x="340783" y="96270"/>
                  <a:pt x="170391" y="288357"/>
                  <a:pt x="0" y="480445"/>
                </a:cubicBezTo>
              </a:path>
            </a:pathLst>
          </a:custGeom>
          <a:noFill/>
          <a:ln w="25400">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156886" y="5001681"/>
            <a:ext cx="1118782" cy="369332"/>
          </a:xfrm>
          <a:prstGeom prst="rect">
            <a:avLst/>
          </a:prstGeom>
          <a:noFill/>
        </p:spPr>
        <p:txBody>
          <a:bodyPr wrap="square" rtlCol="0">
            <a:spAutoFit/>
          </a:bodyPr>
          <a:lstStyle/>
          <a:p>
            <a:r>
              <a:rPr kumimoji="1" lang="ja-JP" altLang="en-US" dirty="0" smtClean="0"/>
              <a:t>延性限界</a:t>
            </a:r>
            <a:endParaRPr kumimoji="1" lang="ja-JP" altLang="en-US" dirty="0"/>
          </a:p>
        </p:txBody>
      </p:sp>
      <p:sp>
        <p:nvSpPr>
          <p:cNvPr id="34" name="テキスト ボックス 33"/>
          <p:cNvSpPr txBox="1"/>
          <p:nvPr/>
        </p:nvSpPr>
        <p:spPr>
          <a:xfrm>
            <a:off x="319143" y="4784255"/>
            <a:ext cx="1422508" cy="369332"/>
          </a:xfrm>
          <a:prstGeom prst="rect">
            <a:avLst/>
          </a:prstGeom>
          <a:noFill/>
        </p:spPr>
        <p:txBody>
          <a:bodyPr wrap="square" rtlCol="0">
            <a:spAutoFit/>
          </a:bodyPr>
          <a:lstStyle/>
          <a:p>
            <a:r>
              <a:rPr kumimoji="1" lang="ja-JP" altLang="en-US" dirty="0" smtClean="0"/>
              <a:t>結晶方位</a:t>
            </a:r>
            <a:endParaRPr kumimoji="1" lang="ja-JP" altLang="en-US" dirty="0"/>
          </a:p>
        </p:txBody>
      </p:sp>
      <p:sp>
        <p:nvSpPr>
          <p:cNvPr id="35" name="テキスト ボックス 34"/>
          <p:cNvSpPr txBox="1"/>
          <p:nvPr/>
        </p:nvSpPr>
        <p:spPr>
          <a:xfrm>
            <a:off x="332604" y="5743306"/>
            <a:ext cx="1422508" cy="369332"/>
          </a:xfrm>
          <a:prstGeom prst="rect">
            <a:avLst/>
          </a:prstGeom>
          <a:noFill/>
        </p:spPr>
        <p:txBody>
          <a:bodyPr wrap="square" rtlCol="0">
            <a:spAutoFit/>
          </a:bodyPr>
          <a:lstStyle/>
          <a:p>
            <a:r>
              <a:rPr kumimoji="1" lang="ja-JP" altLang="en-US" dirty="0" smtClean="0"/>
              <a:t>顕微鏡観察</a:t>
            </a:r>
            <a:endParaRPr kumimoji="1" lang="ja-JP" altLang="en-US" dirty="0"/>
          </a:p>
        </p:txBody>
      </p:sp>
      <p:sp>
        <p:nvSpPr>
          <p:cNvPr id="12" name="テキスト ボックス 11"/>
          <p:cNvSpPr txBox="1"/>
          <p:nvPr/>
        </p:nvSpPr>
        <p:spPr>
          <a:xfrm>
            <a:off x="4673307" y="4102787"/>
            <a:ext cx="4225404" cy="923330"/>
          </a:xfrm>
          <a:prstGeom prst="rect">
            <a:avLst/>
          </a:prstGeom>
          <a:noFill/>
        </p:spPr>
        <p:txBody>
          <a:bodyPr wrap="square" rtlCol="0">
            <a:spAutoFit/>
          </a:bodyPr>
          <a:lstStyle/>
          <a:p>
            <a:r>
              <a:rPr lang="en-US" altLang="ja-JP" dirty="0" smtClean="0"/>
              <a:t>【</a:t>
            </a:r>
            <a:r>
              <a:rPr lang="ja-JP" altLang="en-US" dirty="0"/>
              <a:t>キーワード</a:t>
            </a:r>
            <a:r>
              <a:rPr lang="en-US" altLang="ja-JP" dirty="0" smtClean="0"/>
              <a:t>】</a:t>
            </a:r>
            <a:r>
              <a:rPr lang="ja-JP" altLang="en-US" dirty="0" smtClean="0"/>
              <a:t>インクリメンタルフォーミング，レーザ，</a:t>
            </a:r>
            <a:r>
              <a:rPr lang="en-US" altLang="ja-JP" dirty="0" smtClean="0"/>
              <a:t>CFRP</a:t>
            </a:r>
            <a:r>
              <a:rPr lang="ja-JP" altLang="en-US" dirty="0" err="1" smtClean="0"/>
              <a:t>，</a:t>
            </a:r>
            <a:r>
              <a:rPr lang="ja-JP" altLang="en-US" dirty="0" smtClean="0"/>
              <a:t>マグネシウム，高張力鋼板，金型，結晶組織，結晶塑性，有限要素法</a:t>
            </a:r>
            <a:endParaRPr kumimoji="1" lang="ja-JP" altLang="en-US" dirty="0"/>
          </a:p>
        </p:txBody>
      </p:sp>
      <p:grpSp>
        <p:nvGrpSpPr>
          <p:cNvPr id="37" name="グループ化 36"/>
          <p:cNvGrpSpPr/>
          <p:nvPr/>
        </p:nvGrpSpPr>
        <p:grpSpPr>
          <a:xfrm>
            <a:off x="272098" y="1958757"/>
            <a:ext cx="4223702" cy="1829258"/>
            <a:chOff x="272098" y="2119629"/>
            <a:chExt cx="4223702" cy="1829258"/>
          </a:xfrm>
        </p:grpSpPr>
        <p:pic>
          <p:nvPicPr>
            <p:cNvPr id="28" name="Picture 2" descr="逐次順-逆張出し成形-2"/>
            <p:cNvPicPr>
              <a:picLocks noChangeAspect="1" noChangeArrowheads="1"/>
            </p:cNvPicPr>
            <p:nvPr/>
          </p:nvPicPr>
          <p:blipFill rotWithShape="1">
            <a:blip r:embed="rId9" cstate="print"/>
            <a:srcRect l="56903" b="18240"/>
            <a:stretch/>
          </p:blipFill>
          <p:spPr bwMode="auto">
            <a:xfrm>
              <a:off x="292558" y="2245283"/>
              <a:ext cx="2018154" cy="1466519"/>
            </a:xfrm>
            <a:prstGeom prst="rect">
              <a:avLst/>
            </a:prstGeom>
            <a:noFill/>
            <a:ln w="9525">
              <a:noFill/>
              <a:miter lim="800000"/>
              <a:headEnd/>
              <a:tailEnd/>
            </a:ln>
          </p:spPr>
        </p:pic>
        <p:pic>
          <p:nvPicPr>
            <p:cNvPr id="30" name="Picture 10" descr="PDVD_001"/>
            <p:cNvPicPr>
              <a:picLocks noChangeAspect="1" noChangeArrowheads="1"/>
            </p:cNvPicPr>
            <p:nvPr/>
          </p:nvPicPr>
          <p:blipFill>
            <a:blip r:embed="rId10" cstate="print"/>
            <a:srcRect r="17294"/>
            <a:stretch>
              <a:fillRect/>
            </a:stretch>
          </p:blipFill>
          <p:spPr bwMode="auto">
            <a:xfrm>
              <a:off x="2483209" y="2325762"/>
              <a:ext cx="2012591" cy="1623125"/>
            </a:xfrm>
            <a:prstGeom prst="rect">
              <a:avLst/>
            </a:prstGeom>
            <a:noFill/>
            <a:ln w="9525">
              <a:noFill/>
              <a:miter lim="800000"/>
              <a:headEnd/>
              <a:tailEnd/>
            </a:ln>
          </p:spPr>
        </p:pic>
        <p:pic>
          <p:nvPicPr>
            <p:cNvPr id="1026" name="Picture 2" descr="J:\_____________★BackUp__ST03-org★\__■_BK_ALL_■20150604\●-国際会議\【2011】_10th ICTP\Figure\Photoインクリ20110318\IMG_2820.JPG"/>
            <p:cNvPicPr>
              <a:picLocks noChangeAspect="1" noChangeArrowheads="1"/>
            </p:cNvPicPr>
            <p:nvPr/>
          </p:nvPicPr>
          <p:blipFill>
            <a:blip r:embed="rId11" cstate="print"/>
            <a:srcRect l="3315" r="3856" b="6483"/>
            <a:stretch>
              <a:fillRect/>
            </a:stretch>
          </p:blipFill>
          <p:spPr bwMode="auto">
            <a:xfrm>
              <a:off x="276224" y="2119629"/>
              <a:ext cx="2143125" cy="1619251"/>
            </a:xfrm>
            <a:prstGeom prst="rect">
              <a:avLst/>
            </a:prstGeom>
            <a:noFill/>
          </p:spPr>
        </p:pic>
        <p:sp>
          <p:nvSpPr>
            <p:cNvPr id="31" name="Rectangle 4"/>
            <p:cNvSpPr>
              <a:spLocks noChangeArrowheads="1"/>
            </p:cNvSpPr>
            <p:nvPr/>
          </p:nvSpPr>
          <p:spPr bwMode="auto">
            <a:xfrm>
              <a:off x="272098" y="3768887"/>
              <a:ext cx="2151062" cy="180000"/>
            </a:xfrm>
            <a:prstGeom prst="rect">
              <a:avLst/>
            </a:prstGeom>
            <a:solidFill>
              <a:srgbClr val="644300"/>
            </a:solidFill>
            <a:ln w="15875">
              <a:noFill/>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lgn="ctr">
                <a:lnSpc>
                  <a:spcPts val="1200"/>
                </a:lnSpc>
                <a:spcBef>
                  <a:spcPct val="20000"/>
                </a:spcBef>
              </a:pPr>
              <a:r>
                <a:rPr lang="ja-JP" altLang="en-US" sz="1000" dirty="0" smtClean="0">
                  <a:solidFill>
                    <a:schemeClr val="bg1"/>
                  </a:solidFill>
                  <a:latin typeface="HGPｺﾞｼｯｸM" pitchFamily="50" charset="-128"/>
                  <a:ea typeface="HGPｺﾞｼｯｸM" pitchFamily="50" charset="-128"/>
                </a:rPr>
                <a:t>インクリメンタルフォーミング</a:t>
              </a:r>
              <a:endParaRPr lang="ja-JP" altLang="en-US" sz="1000" dirty="0">
                <a:solidFill>
                  <a:schemeClr val="bg1"/>
                </a:solidFill>
                <a:latin typeface="HGPｺﾞｼｯｸM" pitchFamily="50" charset="-128"/>
                <a:ea typeface="HGPｺﾞｼｯｸM" pitchFamily="50" charset="-128"/>
              </a:endParaRPr>
            </a:p>
          </p:txBody>
        </p:sp>
        <p:sp>
          <p:nvSpPr>
            <p:cNvPr id="36" name="Rectangle 4"/>
            <p:cNvSpPr>
              <a:spLocks noChangeArrowheads="1"/>
            </p:cNvSpPr>
            <p:nvPr/>
          </p:nvSpPr>
          <p:spPr bwMode="auto">
            <a:xfrm>
              <a:off x="2481898" y="2119629"/>
              <a:ext cx="2013902" cy="173355"/>
            </a:xfrm>
            <a:prstGeom prst="rect">
              <a:avLst/>
            </a:prstGeom>
            <a:solidFill>
              <a:srgbClr val="644300"/>
            </a:solidFill>
            <a:ln w="15875">
              <a:noFill/>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lgn="ctr">
                <a:lnSpc>
                  <a:spcPts val="1200"/>
                </a:lnSpc>
                <a:spcBef>
                  <a:spcPct val="20000"/>
                </a:spcBef>
              </a:pPr>
              <a:r>
                <a:rPr lang="ja-JP" altLang="en-US" sz="1000" dirty="0" smtClean="0">
                  <a:solidFill>
                    <a:schemeClr val="bg1"/>
                  </a:solidFill>
                  <a:latin typeface="HGPｺﾞｼｯｸM" pitchFamily="50" charset="-128"/>
                  <a:ea typeface="HGPｺﾞｼｯｸM" pitchFamily="50" charset="-128"/>
                </a:rPr>
                <a:t>レーザ援用フォーミング</a:t>
              </a:r>
              <a:endParaRPr lang="ja-JP" altLang="en-US" sz="1000" dirty="0">
                <a:solidFill>
                  <a:schemeClr val="bg1"/>
                </a:solidFill>
                <a:latin typeface="HGPｺﾞｼｯｸM" pitchFamily="50" charset="-128"/>
                <a:ea typeface="HGPｺﾞｼｯｸM" pitchFamily="50" charset="-128"/>
              </a:endParaRPr>
            </a:p>
          </p:txBody>
        </p:sp>
      </p:grpSp>
      <p:grpSp>
        <p:nvGrpSpPr>
          <p:cNvPr id="38" name="グループ化 8"/>
          <p:cNvGrpSpPr>
            <a:grpSpLocks/>
          </p:cNvGrpSpPr>
          <p:nvPr/>
        </p:nvGrpSpPr>
        <p:grpSpPr bwMode="auto">
          <a:xfrm>
            <a:off x="7053313" y="2018887"/>
            <a:ext cx="2005134" cy="1674601"/>
            <a:chOff x="1496616" y="1916832"/>
            <a:chExt cx="3024336" cy="2651125"/>
          </a:xfrm>
        </p:grpSpPr>
        <p:pic>
          <p:nvPicPr>
            <p:cNvPr id="39" name="Picture 2"/>
            <p:cNvPicPr>
              <a:picLocks noChangeAspect="1" noChangeArrowheads="1"/>
            </p:cNvPicPr>
            <p:nvPr/>
          </p:nvPicPr>
          <p:blipFill>
            <a:blip r:embed="rId12" cstate="print"/>
            <a:srcRect t="5432" r="2580"/>
            <a:stretch>
              <a:fillRect/>
            </a:stretch>
          </p:blipFill>
          <p:spPr bwMode="auto">
            <a:xfrm>
              <a:off x="1536154" y="2060848"/>
              <a:ext cx="2984798" cy="2507109"/>
            </a:xfrm>
            <a:prstGeom prst="rect">
              <a:avLst/>
            </a:prstGeom>
            <a:noFill/>
            <a:ln w="9525">
              <a:noFill/>
              <a:miter lim="800000"/>
              <a:headEnd/>
              <a:tailEnd/>
            </a:ln>
          </p:spPr>
        </p:pic>
        <p:sp>
          <p:nvSpPr>
            <p:cNvPr id="40" name="正方形/長方形 39"/>
            <p:cNvSpPr/>
            <p:nvPr/>
          </p:nvSpPr>
          <p:spPr>
            <a:xfrm>
              <a:off x="1496616" y="1916832"/>
              <a:ext cx="1007539" cy="57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41" name="テキスト ボックス 40"/>
          <p:cNvSpPr txBox="1"/>
          <p:nvPr/>
        </p:nvSpPr>
        <p:spPr>
          <a:xfrm>
            <a:off x="4707174" y="1091772"/>
            <a:ext cx="4302460" cy="830997"/>
          </a:xfrm>
          <a:prstGeom prst="rect">
            <a:avLst/>
          </a:prstGeom>
          <a:noFill/>
        </p:spPr>
        <p:txBody>
          <a:bodyPr wrap="square" rtlCol="0">
            <a:spAutoFit/>
          </a:bodyPr>
          <a:lstStyle/>
          <a:p>
            <a:pPr>
              <a:buFont typeface="Wingdings" pitchFamily="2" charset="2"/>
              <a:buChar char="ü"/>
            </a:pPr>
            <a:r>
              <a:rPr lang="en-US" altLang="ja-JP" sz="2400" dirty="0" smtClean="0">
                <a:solidFill>
                  <a:srgbClr val="0000FF"/>
                </a:solidFill>
                <a:latin typeface="HGPｺﾞｼｯｸM" pitchFamily="50" charset="-128"/>
                <a:ea typeface="HGPｺﾞｼｯｸM" pitchFamily="50" charset="-128"/>
              </a:rPr>
              <a:t>CFRP</a:t>
            </a:r>
            <a:r>
              <a:rPr lang="ja-JP" altLang="en-US" sz="2400" dirty="0" smtClean="0">
                <a:solidFill>
                  <a:srgbClr val="0000FF"/>
                </a:solidFill>
                <a:latin typeface="HGPｺﾞｼｯｸM" pitchFamily="50" charset="-128"/>
                <a:ea typeface="HGPｺﾞｼｯｸM" pitchFamily="50" charset="-128"/>
              </a:rPr>
              <a:t>の塑性加工</a:t>
            </a:r>
            <a:endParaRPr lang="en-US" altLang="ja-JP" sz="2400" dirty="0" smtClean="0">
              <a:solidFill>
                <a:srgbClr val="0000FF"/>
              </a:solidFill>
              <a:latin typeface="HGPｺﾞｼｯｸM" pitchFamily="50" charset="-128"/>
              <a:ea typeface="HGPｺﾞｼｯｸM" pitchFamily="50" charset="-128"/>
            </a:endParaRPr>
          </a:p>
          <a:p>
            <a:pPr>
              <a:buFont typeface="Wingdings" pitchFamily="2" charset="2"/>
              <a:buChar char="ü"/>
            </a:pPr>
            <a:r>
              <a:rPr lang="ja-JP" altLang="en-US" sz="2400" dirty="0" smtClean="0">
                <a:solidFill>
                  <a:srgbClr val="0000FF"/>
                </a:solidFill>
                <a:latin typeface="HGPｺﾞｼｯｸM" pitchFamily="50" charset="-128"/>
                <a:ea typeface="HGPｺﾞｼｯｸM" pitchFamily="50" charset="-128"/>
              </a:rPr>
              <a:t>金型の損傷・破壊</a:t>
            </a:r>
            <a:endParaRPr lang="ja-JP" altLang="en-US" sz="2400" dirty="0">
              <a:solidFill>
                <a:srgbClr val="0000FF"/>
              </a:solidFill>
              <a:latin typeface="HGPｺﾞｼｯｸM" pitchFamily="50" charset="-128"/>
              <a:ea typeface="HGPｺﾞｼｯｸM" pitchFamily="50" charset="-128"/>
            </a:endParaRPr>
          </a:p>
        </p:txBody>
      </p:sp>
    </p:spTree>
    <p:extLst>
      <p:ext uri="{BB962C8B-B14F-4D97-AF65-F5344CB8AC3E}">
        <p14:creationId xmlns:p14="http://schemas.microsoft.com/office/powerpoint/2010/main" val="629598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f1ea0044-a-62cb3a1a-s-sites.googlegroups.com/site/kikaikousaku/research/tokushuzhihuashoriniyorukotinguchoukatakouguaratameshitsu/1243589232%E3%83%97%E3%83%A9%E3%82%BA%E3%83%9E%E7%AA%92%E5%8C%96.PNG?attachauth=ANoY7cpVGdzZFQvvyHIh44V6n4i0LJ6B_I8dWaVYD8PydhNDiCJhtZGxOASRCTVVza-d0t92CZ7LztPgGC35BkvEVcjqov6xPjOMNwh2sOEN_gWOTs0-8eXBgm-V_2zKFbNumBcOuxfcskVbmnZfcagWIi9LLLdwPWJ5XnATarGold4FXTS7ZUpl9wXUvX_L-o_CWEvgdrr3rDH_kwjHgUtaO3WfyKY6UhageFEUyFVt7WMG8caoxofU0_w15bz3sjrZXcsK4TvflAVmfUrYk-RGNxI4m0RXFUV93vSGaitV73kkRkE-aJGWUOQJSnMQEGkhrn9TZ36kaAWnYEcdhi9-XoVDK_2J2IAPax26HJ2IahRjozIDvxNgi13vMvpJeBXdxC8UihSO&amp;attredirects=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9932" y="4479837"/>
            <a:ext cx="1509259" cy="1161563"/>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269195" y="494398"/>
            <a:ext cx="8586568" cy="8176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rad="101600">
              <a:schemeClr val="accent1">
                <a:satMod val="175000"/>
                <a:alpha val="40000"/>
              </a:schemeClr>
            </a:glow>
            <a:outerShdw blurRad="25400" dist="20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0949" dirty="0">
              <a:latin typeface="HGP創英ﾌﾟﾚｾﾞﾝｽEB" panose="02020800000000000000" pitchFamily="18" charset="-128"/>
              <a:ea typeface="HGP創英ﾌﾟﾚｾﾞﾝｽEB" panose="02020800000000000000" pitchFamily="18" charset="-128"/>
            </a:endParaRPr>
          </a:p>
        </p:txBody>
      </p:sp>
      <p:sp>
        <p:nvSpPr>
          <p:cNvPr id="6" name="タイトル 5"/>
          <p:cNvSpPr>
            <a:spLocks noGrp="1"/>
          </p:cNvSpPr>
          <p:nvPr>
            <p:ph type="title"/>
          </p:nvPr>
        </p:nvSpPr>
        <p:spPr>
          <a:xfrm>
            <a:off x="269195" y="492436"/>
            <a:ext cx="8586569" cy="819217"/>
          </a:xfrm>
        </p:spPr>
        <p:txBody>
          <a:bodyPr>
            <a:normAutofit/>
          </a:bodyPr>
          <a:lstStyle/>
          <a:p>
            <a:r>
              <a:rPr lang="ja-JP" altLang="en-US" sz="3200" dirty="0" smtClean="0"/>
              <a:t>酒井・静研究室</a:t>
            </a:r>
            <a:r>
              <a:rPr lang="en-US" altLang="ja-JP" sz="3200" dirty="0" smtClean="0"/>
              <a:t>【</a:t>
            </a:r>
            <a:r>
              <a:rPr lang="ja-JP" altLang="en-US" sz="3200" dirty="0"/>
              <a:t>生産</a:t>
            </a:r>
            <a:r>
              <a:rPr lang="ja-JP" altLang="en-US" sz="3200" smtClean="0"/>
              <a:t>加工・機械工作</a:t>
            </a:r>
            <a:r>
              <a:rPr lang="en-US" altLang="ja-JP" sz="3200" smtClean="0"/>
              <a:t>】</a:t>
            </a:r>
            <a:endParaRPr lang="ja-JP" altLang="en-US" sz="3200" dirty="0"/>
          </a:p>
        </p:txBody>
      </p:sp>
      <p:sp>
        <p:nvSpPr>
          <p:cNvPr id="14" name="テキスト ボックス 13"/>
          <p:cNvSpPr txBox="1"/>
          <p:nvPr/>
        </p:nvSpPr>
        <p:spPr>
          <a:xfrm>
            <a:off x="4853607" y="5075756"/>
            <a:ext cx="1877437" cy="369332"/>
          </a:xfrm>
          <a:prstGeom prst="rect">
            <a:avLst/>
          </a:prstGeom>
          <a:noFill/>
        </p:spPr>
        <p:txBody>
          <a:bodyPr wrap="none" rtlCol="0">
            <a:spAutoFit/>
          </a:bodyPr>
          <a:lstStyle/>
          <a:p>
            <a:r>
              <a:rPr kumimoji="1" lang="ja-JP" altLang="en-US" dirty="0" smtClean="0">
                <a:latin typeface="HGPｺﾞｼｯｸM" panose="020B0600000000000000" pitchFamily="50" charset="-128"/>
                <a:ea typeface="HGPｺﾞｼｯｸM" panose="020B0600000000000000" pitchFamily="50" charset="-128"/>
              </a:rPr>
              <a:t>酒井克彦 准教授</a:t>
            </a:r>
            <a:endParaRPr kumimoji="1" lang="ja-JP" altLang="en-US" dirty="0">
              <a:latin typeface="HGPｺﾞｼｯｸM" panose="020B0600000000000000" pitchFamily="50" charset="-128"/>
              <a:ea typeface="HGPｺﾞｼｯｸM" panose="020B0600000000000000" pitchFamily="50" charset="-128"/>
            </a:endParaRPr>
          </a:p>
        </p:txBody>
      </p:sp>
      <p:sp>
        <p:nvSpPr>
          <p:cNvPr id="16" name="正方形/長方形 15"/>
          <p:cNvSpPr/>
          <p:nvPr/>
        </p:nvSpPr>
        <p:spPr>
          <a:xfrm>
            <a:off x="4644134" y="5495380"/>
            <a:ext cx="2246243" cy="1200329"/>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専門：機械加工</a:t>
            </a:r>
            <a:endParaRPr lang="en-US" altLang="ja-JP" dirty="0" smtClean="0">
              <a:latin typeface="HGPｺﾞｼｯｸM" panose="020B0600000000000000" pitchFamily="50" charset="-128"/>
              <a:ea typeface="HGPｺﾞｼｯｸM" panose="020B0600000000000000" pitchFamily="50" charset="-128"/>
            </a:endParaRPr>
          </a:p>
          <a:p>
            <a:pPr marL="88900">
              <a:buSzPct val="90000"/>
            </a:pPr>
            <a:r>
              <a:rPr lang="ja-JP" altLang="en-US" dirty="0">
                <a:latin typeface="HGPｺﾞｼｯｸM" panose="020B0600000000000000" pitchFamily="50" charset="-128"/>
                <a:ea typeface="HGPｺﾞｼｯｸM" panose="020B0600000000000000" pitchFamily="50" charset="-128"/>
              </a:rPr>
              <a:t>担当</a:t>
            </a:r>
            <a:r>
              <a:rPr lang="ja-JP" altLang="en-US" dirty="0" smtClean="0">
                <a:latin typeface="HGPｺﾞｼｯｸM" panose="020B0600000000000000" pitchFamily="50" charset="-128"/>
                <a:ea typeface="HGPｺﾞｼｯｸM" panose="020B0600000000000000" pitchFamily="50" charset="-128"/>
              </a:rPr>
              <a:t>講義：</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材料加工学</a:t>
            </a:r>
            <a:endParaRPr lang="en-US" altLang="ja-JP" dirty="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機械加工学</a:t>
            </a:r>
            <a:endParaRPr lang="ja-JP" altLang="en-US" dirty="0">
              <a:latin typeface="HGPｺﾞｼｯｸM" panose="020B0600000000000000" pitchFamily="50" charset="-128"/>
              <a:ea typeface="HGPｺﾞｼｯｸM" panose="020B0600000000000000" pitchFamily="50" charset="-128"/>
            </a:endParaRPr>
          </a:p>
        </p:txBody>
      </p:sp>
      <p:sp>
        <p:nvSpPr>
          <p:cNvPr id="17" name="コンテンツ プレースホルダー 16"/>
          <p:cNvSpPr>
            <a:spLocks noGrp="1"/>
          </p:cNvSpPr>
          <p:nvPr>
            <p:ph idx="1"/>
          </p:nvPr>
        </p:nvSpPr>
        <p:spPr>
          <a:xfrm>
            <a:off x="269195" y="1494315"/>
            <a:ext cx="8586569" cy="1890756"/>
          </a:xfrm>
        </p:spPr>
        <p:txBody>
          <a:bodyPr/>
          <a:lstStyle/>
          <a:p>
            <a:r>
              <a:rPr kumimoji="1" lang="ja-JP" altLang="en-US" dirty="0" smtClean="0"/>
              <a:t>機械加工，切削加工，放電加工，レーザー加工の研究</a:t>
            </a:r>
            <a:endParaRPr kumimoji="1" lang="en-US" altLang="ja-JP" dirty="0" smtClean="0"/>
          </a:p>
          <a:p>
            <a:r>
              <a:rPr lang="ja-JP" altLang="en-US" dirty="0"/>
              <a:t>油浸漬処理焼結工具の摩耗</a:t>
            </a:r>
            <a:r>
              <a:rPr lang="ja-JP" altLang="en-US" dirty="0" smtClean="0"/>
              <a:t>低減，ステンレス鋼のミスト深穴加工，アルミニウム・鋳鉄同時切削，特殊窒化処理によるコーティング超硬工具の改質 </a:t>
            </a:r>
            <a:r>
              <a:rPr lang="en-US" altLang="ja-JP" dirty="0" smtClean="0"/>
              <a:t>etc.</a:t>
            </a:r>
            <a:endParaRPr kumimoji="1" lang="ja-JP" altLang="en-US" dirty="0"/>
          </a:p>
        </p:txBody>
      </p:sp>
      <p:sp>
        <p:nvSpPr>
          <p:cNvPr id="18" name="テキスト ボックス 17"/>
          <p:cNvSpPr txBox="1"/>
          <p:nvPr/>
        </p:nvSpPr>
        <p:spPr>
          <a:xfrm>
            <a:off x="6899344" y="5075756"/>
            <a:ext cx="1415772" cy="369332"/>
          </a:xfrm>
          <a:prstGeom prst="rect">
            <a:avLst/>
          </a:prstGeom>
          <a:noFill/>
        </p:spPr>
        <p:txBody>
          <a:bodyPr wrap="none" rtlCol="0">
            <a:spAutoFit/>
          </a:bodyPr>
          <a:lstStyle/>
          <a:p>
            <a:r>
              <a:rPr lang="ja-JP" altLang="en-US" dirty="0">
                <a:latin typeface="HGPｺﾞｼｯｸM" panose="020B0600000000000000" pitchFamily="50" charset="-128"/>
                <a:ea typeface="HGPｺﾞｼｯｸM" panose="020B0600000000000000" pitchFamily="50" charset="-128"/>
              </a:rPr>
              <a:t>静</a:t>
            </a:r>
            <a:r>
              <a:rPr lang="ja-JP" altLang="en-US" dirty="0" smtClean="0">
                <a:latin typeface="HGPｺﾞｼｯｸM" panose="020B0600000000000000" pitchFamily="50" charset="-128"/>
                <a:ea typeface="HGPｺﾞｼｯｸM" panose="020B0600000000000000" pitchFamily="50" charset="-128"/>
              </a:rPr>
              <a:t>弘生 助教</a:t>
            </a:r>
            <a:endParaRPr kumimoji="1" lang="ja-JP" altLang="en-US" dirty="0">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463682" y="63364"/>
            <a:ext cx="3538329" cy="4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2400" dirty="0" smtClean="0">
                <a:solidFill>
                  <a:schemeClr val="tx1"/>
                </a:solidFill>
                <a:latin typeface="HGPｺﾞｼｯｸM" panose="020B0600000000000000" pitchFamily="50" charset="-128"/>
                <a:ea typeface="HGPｺﾞｼｯｸM" panose="020B0600000000000000" pitchFamily="50" charset="-128"/>
              </a:rPr>
              <a:t>Mi3</a:t>
            </a:r>
            <a:r>
              <a:rPr kumimoji="1" lang="ja-JP" altLang="en-US" sz="2400" dirty="0" smtClean="0">
                <a:solidFill>
                  <a:schemeClr val="tx1"/>
                </a:solidFill>
                <a:latin typeface="HGPｺﾞｼｯｸM" panose="020B0600000000000000" pitchFamily="50" charset="-128"/>
                <a:ea typeface="HGPｺﾞｼｯｸM" panose="020B0600000000000000" pitchFamily="50" charset="-128"/>
              </a:rPr>
              <a:t>：生産加工</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23" name="正方形/長方形 22"/>
          <p:cNvSpPr/>
          <p:nvPr/>
        </p:nvSpPr>
        <p:spPr>
          <a:xfrm>
            <a:off x="6755768" y="5518187"/>
            <a:ext cx="2246243" cy="923330"/>
          </a:xfrm>
          <a:prstGeom prst="rect">
            <a:avLst/>
          </a:prstGeom>
        </p:spPr>
        <p:txBody>
          <a:bodyPr wrap="square">
            <a:spAutoFit/>
          </a:bodyPr>
          <a:lstStyle/>
          <a:p>
            <a:pPr marL="88900">
              <a:buSzPct val="90000"/>
            </a:pPr>
            <a:r>
              <a:rPr lang="ja-JP" altLang="en-US" dirty="0" smtClean="0">
                <a:latin typeface="HGPｺﾞｼｯｸM" panose="020B0600000000000000" pitchFamily="50" charset="-128"/>
                <a:ea typeface="HGPｺﾞｼｯｸM" panose="020B0600000000000000" pitchFamily="50" charset="-128"/>
              </a:rPr>
              <a:t>専門：生産工学</a:t>
            </a:r>
            <a:endParaRPr lang="en-US" altLang="ja-JP" dirty="0" smtClean="0">
              <a:latin typeface="HGPｺﾞｼｯｸM" panose="020B0600000000000000" pitchFamily="50" charset="-128"/>
              <a:ea typeface="HGPｺﾞｼｯｸM" panose="020B0600000000000000" pitchFamily="50" charset="-128"/>
            </a:endParaRPr>
          </a:p>
          <a:p>
            <a:pPr marL="88900">
              <a:buSzPct val="90000"/>
            </a:pPr>
            <a:r>
              <a:rPr lang="ja-JP" altLang="en-US" dirty="0">
                <a:latin typeface="HGPｺﾞｼｯｸM" panose="020B0600000000000000" pitchFamily="50" charset="-128"/>
                <a:ea typeface="HGPｺﾞｼｯｸM" panose="020B0600000000000000" pitchFamily="50" charset="-128"/>
              </a:rPr>
              <a:t>担当</a:t>
            </a:r>
            <a:r>
              <a:rPr lang="ja-JP" altLang="en-US" dirty="0" smtClean="0">
                <a:latin typeface="HGPｺﾞｼｯｸM" panose="020B0600000000000000" pitchFamily="50" charset="-128"/>
                <a:ea typeface="HGPｺﾞｼｯｸM" panose="020B0600000000000000" pitchFamily="50" charset="-128"/>
              </a:rPr>
              <a:t>講義</a:t>
            </a:r>
            <a:r>
              <a:rPr lang="ja-JP" altLang="en-US" dirty="0">
                <a:latin typeface="HGPｺﾞｼｯｸM" panose="020B0600000000000000" pitchFamily="50" charset="-128"/>
                <a:ea typeface="HGPｺﾞｼｯｸM" panose="020B0600000000000000" pitchFamily="50" charset="-128"/>
              </a:rPr>
              <a:t>：</a:t>
            </a:r>
            <a:endParaRPr lang="en-US" altLang="ja-JP" dirty="0" smtClean="0">
              <a:latin typeface="HGPｺﾞｼｯｸM" panose="020B0600000000000000" pitchFamily="50" charset="-128"/>
              <a:ea typeface="HGPｺﾞｼｯｸM" panose="020B0600000000000000" pitchFamily="50" charset="-128"/>
            </a:endParaRPr>
          </a:p>
          <a:p>
            <a:pPr marL="268288" indent="-179388">
              <a:buFont typeface="Wingdings" panose="05000000000000000000" pitchFamily="2" charset="2"/>
              <a:buChar char="n"/>
            </a:pPr>
            <a:r>
              <a:rPr lang="ja-JP" altLang="en-US" dirty="0" smtClean="0">
                <a:latin typeface="HGPｺﾞｼｯｸM" panose="020B0600000000000000" pitchFamily="50" charset="-128"/>
                <a:ea typeface="HGPｺﾞｼｯｸM" panose="020B0600000000000000" pitchFamily="50" charset="-128"/>
              </a:rPr>
              <a:t>機械工学実験他</a:t>
            </a:r>
            <a:endParaRPr lang="ja-JP" altLang="en-US" dirty="0">
              <a:latin typeface="HGPｺﾞｼｯｸM" panose="020B0600000000000000" pitchFamily="50" charset="-128"/>
              <a:ea typeface="HGPｺﾞｼｯｸM" panose="020B0600000000000000" pitchFamily="50" charset="-128"/>
            </a:endParaRPr>
          </a:p>
        </p:txBody>
      </p:sp>
      <p:pic>
        <p:nvPicPr>
          <p:cNvPr id="1026" name="Picture 2" descr="https://f1ea0044-a-62cb3a1a-s-sites.googlegroups.com/site/kikaikousaku/laboratory/staff/sakai_s.jpeg?attachauth=ANoY7cqt7vtgxZqncN6MhrIfxSKFDZl5JhMa-9fabDXgnJypjdEIBbXAunveZz9h6Yj3nJUHTjMpBY7VOdF_LX-_c9Npq87OT_S9Zby03Yn87OSekMrC52nZYTX60O--lK2wrVfToBR5byXxXx5xZkmE8QZbNfTPqEd6dYEgct6-oRqXCcORO5T0XYdYvZyMp8FGy1iAZ3_UUhMtCQAuX2YEm1i2_JABH-zxto9TAHUSxk_E6ks8cWI%3D&amp;attredirect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047" y="3579998"/>
            <a:ext cx="1140479" cy="15161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f1ea0044-a-62cb3a1a-s-sites.googlegroups.com/site/kikaikousaku/laboratory/staff/%E7%84%A1%E9%A1%8C2.png?attachauth=ANoY7coBjZ2QV7XxWqmM6CxUl8WH9FGw4IVHg2MVHfN9_dxwxCBt0v0GlA7KlljMESnZ6OGzpC56oBhxs0J6Qd2h8jJPb2q87qwhGtEJEfc2GMX3BeH3U7Lgtt36ezeyDcoMuM2n6Sl0lLFq9393V9Vh7nuiKdMm16ZfYgDoWOE1KYfxfqsCvr2nIidVJ7gR7pjU8sxM-nMbBrSLo81PXCTzS4ESXpPYZO4m9OQe_nGaSjrdlwIcd_4sA8qp_hH97CDKPL_qLbS1&amp;attredirects=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24" t="-168" r="11614" b="168"/>
          <a:stretch/>
        </p:blipFill>
        <p:spPr bwMode="auto">
          <a:xfrm>
            <a:off x="7036990" y="3579998"/>
            <a:ext cx="1140479" cy="15206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機械工作研究室"/>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661" y="5364480"/>
            <a:ext cx="2096901" cy="12035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塑性加工，機械加工，環境対応加工技術，マイクロ・ナノ加工"/>
          <p:cNvPicPr>
            <a:picLocks noChangeAspect="1" noChangeArrowheads="1"/>
          </p:cNvPicPr>
          <p:nvPr/>
        </p:nvPicPr>
        <p:blipFill rotWithShape="1">
          <a:blip r:embed="rId6">
            <a:extLst>
              <a:ext uri="{28A0092B-C50C-407E-A947-70E740481C1C}">
                <a14:useLocalDpi xmlns:a14="http://schemas.microsoft.com/office/drawing/2010/main" val="0"/>
              </a:ext>
            </a:extLst>
          </a:blip>
          <a:srcRect l="3128" t="4823" r="3691" b="3661"/>
          <a:stretch/>
        </p:blipFill>
        <p:spPr bwMode="auto">
          <a:xfrm>
            <a:off x="517660" y="3579998"/>
            <a:ext cx="1745479" cy="12856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f1ea0044-a-62cb3a1a-s-sites.googlegroups.com/site/kikaikousaku/research/ct005.jpg?attachauth=ANoY7cqUBfyiIcufZsOEym5-6pjasWPQ29mAfRZlW-r_QVabgIgiqk8yJGysa28So7j5mujpU8pVpGixXme-8PFTSY-n17bOP7Nju0r4rwz0cEQ7SjGBTHCB7ZwZFZD2QzvlTpK6yvcg4MEbP8AcyrxzD2mupyUdJfsmucZcldoRWXtfPLxsjirk61QVHrPqKv3TnCiUIB5UgyD20pdX_5u5xkOzYWc1JA%3D%3D&amp;attredirects=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1205" y="3579998"/>
            <a:ext cx="1336024" cy="11960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ites.google.com/site/kikaikousaku/_/rsrc/1314414528415/research/personsnameonfacethenation/20090403_573202.jpg?height=132&amp;width=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579" y="5445088"/>
            <a:ext cx="1711477" cy="11295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920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594</TotalTime>
  <Words>905</Words>
  <Application>Microsoft Office PowerPoint</Application>
  <PresentationFormat>画面に合わせる (4:3)</PresentationFormat>
  <Paragraphs>141</Paragraphs>
  <Slides>9</Slides>
  <Notes>0</Notes>
  <HiddenSlides>0</HiddenSlides>
  <MMClips>1</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9</vt:i4>
      </vt:variant>
    </vt:vector>
  </HeadingPairs>
  <TitlesOfParts>
    <vt:vector size="21" baseType="lpstr">
      <vt:lpstr>HGPｺﾞｼｯｸM</vt:lpstr>
      <vt:lpstr>HGP創英ﾌﾟﾚｾﾞﾝｽEB</vt:lpstr>
      <vt:lpstr>HGP創英角ｺﾞｼｯｸUB</vt:lpstr>
      <vt:lpstr>ＭＳ Ｐゴシック</vt:lpstr>
      <vt:lpstr>ＭＳ 明朝</vt:lpstr>
      <vt:lpstr>Arial</vt:lpstr>
      <vt:lpstr>Calibri</vt:lpstr>
      <vt:lpstr>Tahoma</vt:lpstr>
      <vt:lpstr>Times New Roman</vt:lpstr>
      <vt:lpstr>Wingdings</vt:lpstr>
      <vt:lpstr>Office テーマ</vt:lpstr>
      <vt:lpstr>ビットマップ イメージ</vt:lpstr>
      <vt:lpstr>知能・材料コース紹介</vt:lpstr>
      <vt:lpstr>東郷・島村・藤井研究室【材料創製・強度研究室】</vt:lpstr>
      <vt:lpstr>坂井田・矢代研究室【マルチスケール材料評価・設計】</vt:lpstr>
      <vt:lpstr>三浦・臼杵研究室【リアリスティックモデリング】</vt:lpstr>
      <vt:lpstr>鳥居・清水研究室【機械力学・ロボット工学】</vt:lpstr>
      <vt:lpstr>伊藤研究室【応用ロボットシステム】</vt:lpstr>
      <vt:lpstr>小林研究室【学習知能ロボット】</vt:lpstr>
      <vt:lpstr> 塑性加工研究室</vt:lpstr>
      <vt:lpstr>酒井・静研究室【生産加工・機械工作】</vt:lpstr>
    </vt:vector>
  </TitlesOfParts>
  <Company>国立大学法人東京農工大学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koba</dc:creator>
  <cp:lastModifiedBy>koba</cp:lastModifiedBy>
  <cp:revision>47</cp:revision>
  <dcterms:created xsi:type="dcterms:W3CDTF">2015-07-08T05:28:21Z</dcterms:created>
  <dcterms:modified xsi:type="dcterms:W3CDTF">2015-07-20T16:24:41Z</dcterms:modified>
</cp:coreProperties>
</file>